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 id="2147483770" r:id="rId2"/>
    <p:sldMasterId id="2147484130" r:id="rId3"/>
  </p:sldMasterIdLst>
  <p:notesMasterIdLst>
    <p:notesMasterId r:id="rId78"/>
  </p:notesMasterIdLst>
  <p:sldIdLst>
    <p:sldId id="309" r:id="rId4"/>
    <p:sldId id="453" r:id="rId5"/>
    <p:sldId id="587" r:id="rId6"/>
    <p:sldId id="588" r:id="rId7"/>
    <p:sldId id="589" r:id="rId8"/>
    <p:sldId id="590" r:id="rId9"/>
    <p:sldId id="591" r:id="rId10"/>
    <p:sldId id="592" r:id="rId11"/>
    <p:sldId id="593" r:id="rId12"/>
    <p:sldId id="595" r:id="rId13"/>
    <p:sldId id="594" r:id="rId14"/>
    <p:sldId id="597" r:id="rId15"/>
    <p:sldId id="598" r:id="rId16"/>
    <p:sldId id="599" r:id="rId17"/>
    <p:sldId id="600" r:id="rId18"/>
    <p:sldId id="601" r:id="rId19"/>
    <p:sldId id="602" r:id="rId20"/>
    <p:sldId id="603" r:id="rId21"/>
    <p:sldId id="604" r:id="rId22"/>
    <p:sldId id="533" r:id="rId23"/>
    <p:sldId id="534" r:id="rId24"/>
    <p:sldId id="535" r:id="rId25"/>
    <p:sldId id="537" r:id="rId26"/>
    <p:sldId id="538" r:id="rId27"/>
    <p:sldId id="539" r:id="rId28"/>
    <p:sldId id="497" r:id="rId29"/>
    <p:sldId id="558" r:id="rId30"/>
    <p:sldId id="541" r:id="rId31"/>
    <p:sldId id="470" r:id="rId32"/>
    <p:sldId id="543" r:id="rId33"/>
    <p:sldId id="542" r:id="rId34"/>
    <p:sldId id="559" r:id="rId35"/>
    <p:sldId id="544" r:id="rId36"/>
    <p:sldId id="560" r:id="rId37"/>
    <p:sldId id="546" r:id="rId38"/>
    <p:sldId id="549" r:id="rId39"/>
    <p:sldId id="561" r:id="rId40"/>
    <p:sldId id="545" r:id="rId41"/>
    <p:sldId id="550" r:id="rId42"/>
    <p:sldId id="551" r:id="rId43"/>
    <p:sldId id="562" r:id="rId44"/>
    <p:sldId id="552" r:id="rId45"/>
    <p:sldId id="553" r:id="rId46"/>
    <p:sldId id="554" r:id="rId47"/>
    <p:sldId id="555" r:id="rId48"/>
    <p:sldId id="563" r:id="rId49"/>
    <p:sldId id="556" r:id="rId50"/>
    <p:sldId id="557" r:id="rId51"/>
    <p:sldId id="564" r:id="rId52"/>
    <p:sldId id="566" r:id="rId53"/>
    <p:sldId id="565" r:id="rId54"/>
    <p:sldId id="567" r:id="rId55"/>
    <p:sldId id="569" r:id="rId56"/>
    <p:sldId id="570" r:id="rId57"/>
    <p:sldId id="571" r:id="rId58"/>
    <p:sldId id="572" r:id="rId59"/>
    <p:sldId id="573" r:id="rId60"/>
    <p:sldId id="574" r:id="rId61"/>
    <p:sldId id="575" r:id="rId62"/>
    <p:sldId id="576" r:id="rId63"/>
    <p:sldId id="577" r:id="rId64"/>
    <p:sldId id="578" r:id="rId65"/>
    <p:sldId id="579" r:id="rId66"/>
    <p:sldId id="580" r:id="rId67"/>
    <p:sldId id="581" r:id="rId68"/>
    <p:sldId id="582" r:id="rId69"/>
    <p:sldId id="583" r:id="rId70"/>
    <p:sldId id="584" r:id="rId71"/>
    <p:sldId id="585" r:id="rId72"/>
    <p:sldId id="586" r:id="rId73"/>
    <p:sldId id="436" r:id="rId74"/>
    <p:sldId id="310" r:id="rId75"/>
    <p:sldId id="285" r:id="rId76"/>
    <p:sldId id="532"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2BB"/>
    <a:srgbClr val="8A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84496" autoAdjust="0"/>
  </p:normalViewPr>
  <p:slideViewPr>
    <p:cSldViewPr snapToGrid="0">
      <p:cViewPr varScale="1">
        <p:scale>
          <a:sx n="61" d="100"/>
          <a:sy n="61" d="100"/>
        </p:scale>
        <p:origin x="9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769CD-601D-49A7-9C73-C07AF80B2456}" type="datetimeFigureOut">
              <a:rPr lang="fr-FR" smtClean="0"/>
              <a:t>18/11/2022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5FA6E-60BE-45B3-9721-5561AD92E308}" type="slidenum">
              <a:rPr lang="fr-FR" smtClean="0"/>
              <a:t>‹N°›</a:t>
            </a:fld>
            <a:endParaRPr lang="fr-FR"/>
          </a:p>
        </p:txBody>
      </p:sp>
    </p:spTree>
    <p:extLst>
      <p:ext uri="{BB962C8B-B14F-4D97-AF65-F5344CB8AC3E}">
        <p14:creationId xmlns:p14="http://schemas.microsoft.com/office/powerpoint/2010/main" val="102491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E5FA6E-60BE-45B3-9721-5561AD92E308}"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59540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E5FA6E-60BE-45B3-9721-5561AD92E308}" type="slidenum">
              <a:rPr lang="fr-FR" smtClean="0"/>
              <a:t>72</a:t>
            </a:fld>
            <a:endParaRPr lang="fr-FR"/>
          </a:p>
        </p:txBody>
      </p:sp>
    </p:spTree>
    <p:extLst>
      <p:ext uri="{BB962C8B-B14F-4D97-AF65-F5344CB8AC3E}">
        <p14:creationId xmlns:p14="http://schemas.microsoft.com/office/powerpoint/2010/main" val="306276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E5FA6E-60BE-45B3-9721-5561AD92E30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576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11/18/2022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1133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smtClean="0"/>
              <a:t>11/18/2022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4373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smtClean="0"/>
              <a:t>11/18/2022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5093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smtClean="0"/>
              <a:t>11/18/2022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9847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smtClean="0"/>
              <a:t>11/18/2022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81616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11/18/2022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9709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11/18/2022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1214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11/18/2022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0168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11/18/2022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439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solidFill>
                  <a:prstClr val="white">
                    <a:alpha val="60000"/>
                  </a:prstClr>
                </a:solidFill>
              </a:rPr>
              <a:pPr/>
              <a:t>11/18/2022</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solidFill>
                  <a:prstClr val="white">
                    <a:alpha val="60000"/>
                  </a:prstClr>
                </a:solidFill>
              </a:rPr>
              <a:t>
              </a:t>
            </a:r>
            <a:endParaRPr lang="en-US" dirty="0">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042938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solidFill>
                  <a:srgbClr val="B31166"/>
                </a:solidFill>
              </a:rPr>
              <a:pPr/>
              <a:t>11/18/2022</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78824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0615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smtClean="0">
                <a:solidFill>
                  <a:srgbClr val="B31166"/>
                </a:solidFill>
              </a:rPr>
              <a:pPr/>
              <a:t>11/18/2022</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839645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solidFill>
                  <a:srgbClr val="B31166"/>
                </a:solidFill>
              </a:rPr>
              <a:pPr/>
              <a:t>11/18/2022</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1880321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solidFill>
                  <a:srgbClr val="B31166"/>
                </a:solidFill>
              </a:rPr>
              <a:pPr/>
              <a:t>11/18/2022</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195434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solidFill>
                  <a:srgbClr val="B31166"/>
                </a:solidFill>
              </a:rPr>
              <a:pPr/>
              <a:t>11/18/2022</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104383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solidFill>
                  <a:srgbClr val="B31166"/>
                </a:solidFill>
              </a:rPr>
              <a:pPr/>
              <a:t>11/18/2022</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1324503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smtClean="0">
                <a:solidFill>
                  <a:srgbClr val="B31166"/>
                </a:solidFill>
              </a:rPr>
              <a:pPr/>
              <a:t>11/18/2022</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559974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smtClean="0">
                <a:solidFill>
                  <a:srgbClr val="B31166"/>
                </a:solidFill>
              </a:rPr>
              <a:pPr/>
              <a:t>11/18/2022</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77103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smtClean="0">
                <a:solidFill>
                  <a:srgbClr val="B31166"/>
                </a:solidFill>
              </a:rPr>
              <a:pPr/>
              <a:t>11/18/2022</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559698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smtClean="0">
                <a:solidFill>
                  <a:srgbClr val="B31166"/>
                </a:solidFill>
              </a:rPr>
              <a:pPr/>
              <a:t>11/18/2022</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88391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smtClean="0">
                <a:solidFill>
                  <a:srgbClr val="B31166"/>
                </a:solidFill>
              </a:rPr>
              <a:pPr/>
              <a:t>11/18/2022</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10655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smtClean="0"/>
              <a:t>11/18/2022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4154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smtClean="0">
                <a:solidFill>
                  <a:srgbClr val="B31166"/>
                </a:solidFill>
              </a:rPr>
              <a:pPr/>
              <a:t>11/18/2022</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1510803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solidFill>
                  <a:srgbClr val="B31166"/>
                </a:solidFill>
              </a:rPr>
              <a:pPr/>
              <a:t>11/18/2022</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894896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solidFill>
                  <a:srgbClr val="B31166"/>
                </a:solidFill>
              </a:rPr>
              <a:pPr/>
              <a:t>11/18/2022</a:t>
            </a:fld>
            <a:endParaRPr lang="en-US" dirty="0">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r>
              <a:rPr lang="en-US">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505519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solidFill>
                  <a:srgbClr val="B31166"/>
                </a:solidFill>
              </a:rPr>
              <a:pPr/>
              <a:t>11/18/2022</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060398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solidFill>
                  <a:srgbClr val="B31166"/>
                </a:solidFill>
              </a:rPr>
              <a:pPr/>
              <a:t>11/18/2022</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883058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164B51F-55C0-486C-BF0C-D5AB9B247CEF}" type="datetime1">
              <a:rPr lang="fr-FR" smtClean="0">
                <a:solidFill>
                  <a:prstClr val="black">
                    <a:tint val="75000"/>
                  </a:prstClr>
                </a:solidFill>
              </a:rPr>
              <a:pPr/>
              <a:t>18/11/2022</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9230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D1842D-95AB-4423-9779-8899507F0326}" type="datetime1">
              <a:rPr lang="fr-FR" smtClean="0">
                <a:solidFill>
                  <a:prstClr val="black">
                    <a:tint val="75000"/>
                  </a:prstClr>
                </a:solidFill>
              </a:rPr>
              <a:pPr/>
              <a:t>18/11/2022</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260772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DC57719-74BA-4860-8E1E-C7FAE12E9BE0}" type="datetime1">
              <a:rPr lang="fr-FR" smtClean="0">
                <a:solidFill>
                  <a:prstClr val="black">
                    <a:tint val="75000"/>
                  </a:prstClr>
                </a:solidFill>
              </a:rPr>
              <a:pPr/>
              <a:t>18/11/2022</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11880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E58BAD2-C482-49FE-BD4D-BF6500443990}" type="datetime1">
              <a:rPr lang="fr-FR" smtClean="0">
                <a:solidFill>
                  <a:prstClr val="black">
                    <a:tint val="75000"/>
                  </a:prstClr>
                </a:solidFill>
              </a:rPr>
              <a:pPr/>
              <a:t>18/11/2022</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852022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B9C9367-DC3C-4D6B-B151-279D87F15906}" type="datetime1">
              <a:rPr lang="fr-FR" smtClean="0">
                <a:solidFill>
                  <a:prstClr val="black">
                    <a:tint val="75000"/>
                  </a:prstClr>
                </a:solidFill>
              </a:rPr>
              <a:pPr/>
              <a:t>18/11/2022</a:t>
            </a:fld>
            <a:endParaRPr lang="fr-BE">
              <a:solidFill>
                <a:prstClr val="black">
                  <a:tint val="75000"/>
                </a:prstClr>
              </a:solidFill>
            </a:endParaRPr>
          </a:p>
        </p:txBody>
      </p:sp>
      <p:sp>
        <p:nvSpPr>
          <p:cNvPr id="8" name="Footer Placeholder 7"/>
          <p:cNvSpPr>
            <a:spLocks noGrp="1"/>
          </p:cNvSpPr>
          <p:nvPr>
            <p:ph type="ftr" sz="quarter" idx="11"/>
          </p:nvPr>
        </p:nvSpPr>
        <p:spPr/>
        <p:txBody>
          <a:bodyPr/>
          <a:lstStyle/>
          <a:p>
            <a:endParaRPr lang="fr-BE">
              <a:solidFill>
                <a:prstClr val="black">
                  <a:tint val="75000"/>
                </a:prstClr>
              </a:solidFill>
            </a:endParaRPr>
          </a:p>
        </p:txBody>
      </p:sp>
      <p:sp>
        <p:nvSpPr>
          <p:cNvPr id="9" name="Slide Number Placeholder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3122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11/18/2022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82028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5141C78-3160-40D5-A720-DFA5E7B209EF}" type="datetime1">
              <a:rPr lang="fr-FR" smtClean="0">
                <a:solidFill>
                  <a:prstClr val="black">
                    <a:tint val="75000"/>
                  </a:prstClr>
                </a:solidFill>
              </a:rPr>
              <a:pPr/>
              <a:t>18/11/2022</a:t>
            </a:fld>
            <a:endParaRPr lang="fr-BE">
              <a:solidFill>
                <a:prstClr val="black">
                  <a:tint val="75000"/>
                </a:prstClr>
              </a:solidFill>
            </a:endParaRPr>
          </a:p>
        </p:txBody>
      </p:sp>
      <p:sp>
        <p:nvSpPr>
          <p:cNvPr id="4" name="Footer Placeholder 3"/>
          <p:cNvSpPr>
            <a:spLocks noGrp="1"/>
          </p:cNvSpPr>
          <p:nvPr>
            <p:ph type="ftr" sz="quarter" idx="11"/>
          </p:nvPr>
        </p:nvSpPr>
        <p:spPr/>
        <p:txBody>
          <a:bodyPr/>
          <a:lstStyle/>
          <a:p>
            <a:endParaRPr lang="fr-BE">
              <a:solidFill>
                <a:prstClr val="black">
                  <a:tint val="75000"/>
                </a:prstClr>
              </a:solidFill>
            </a:endParaRPr>
          </a:p>
        </p:txBody>
      </p:sp>
      <p:sp>
        <p:nvSpPr>
          <p:cNvPr id="5" name="Slide Number Placeholder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43376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CD46A-0472-402D-84FF-DF77B9D598E7}" type="datetime1">
              <a:rPr lang="fr-FR" smtClean="0">
                <a:solidFill>
                  <a:prstClr val="black">
                    <a:tint val="75000"/>
                  </a:prstClr>
                </a:solidFill>
              </a:rPr>
              <a:pPr/>
              <a:t>18/11/2022</a:t>
            </a:fld>
            <a:endParaRPr lang="fr-BE">
              <a:solidFill>
                <a:prstClr val="black">
                  <a:tint val="75000"/>
                </a:prstClr>
              </a:solidFill>
            </a:endParaRPr>
          </a:p>
        </p:txBody>
      </p:sp>
      <p:sp>
        <p:nvSpPr>
          <p:cNvPr id="3" name="Footer Placeholder 2"/>
          <p:cNvSpPr>
            <a:spLocks noGrp="1"/>
          </p:cNvSpPr>
          <p:nvPr>
            <p:ph type="ftr" sz="quarter" idx="11"/>
          </p:nvPr>
        </p:nvSpPr>
        <p:spPr/>
        <p:txBody>
          <a:bodyPr/>
          <a:lstStyle/>
          <a:p>
            <a:endParaRPr lang="fr-BE">
              <a:solidFill>
                <a:prstClr val="black">
                  <a:tint val="75000"/>
                </a:prstClr>
              </a:solidFill>
            </a:endParaRPr>
          </a:p>
        </p:txBody>
      </p:sp>
      <p:sp>
        <p:nvSpPr>
          <p:cNvPr id="4" name="Slide Number Placeholder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43635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512D14D-49D8-454B-87EA-2C2F203AF97E}" type="datetime1">
              <a:rPr lang="fr-FR" smtClean="0">
                <a:solidFill>
                  <a:prstClr val="black">
                    <a:tint val="75000"/>
                  </a:prstClr>
                </a:solidFill>
              </a:rPr>
              <a:pPr/>
              <a:t>18/11/2022</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31904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87F3763-364B-4BB2-B4DB-EA029471AA46}" type="datetime1">
              <a:rPr lang="fr-FR" smtClean="0">
                <a:solidFill>
                  <a:prstClr val="black">
                    <a:tint val="75000"/>
                  </a:prstClr>
                </a:solidFill>
              </a:rPr>
              <a:pPr/>
              <a:t>18/11/2022</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61125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9F3C78-FB61-424D-85C3-56B5B7E3CDEF}" type="datetime1">
              <a:rPr lang="fr-FR" smtClean="0">
                <a:solidFill>
                  <a:prstClr val="black">
                    <a:tint val="75000"/>
                  </a:prstClr>
                </a:solidFill>
              </a:rPr>
              <a:pPr/>
              <a:t>18/11/2022</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28995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B782AF9-4CDA-45EB-85BF-1B2854F163AE}" type="datetime1">
              <a:rPr lang="fr-FR" smtClean="0">
                <a:solidFill>
                  <a:prstClr val="black">
                    <a:tint val="75000"/>
                  </a:prstClr>
                </a:solidFill>
              </a:rPr>
              <a:pPr/>
              <a:t>18/11/2022</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7937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11/18/2022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7848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11/18/2022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0164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11/18/2022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9912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smtClean="0"/>
              <a:t>11/18/2022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1208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smtClean="0"/>
              <a:t>11/18/2022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1690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11/18/2022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734198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solidFill>
                  <a:srgbClr val="B31166"/>
                </a:solidFill>
              </a:rPr>
              <a:pPr/>
              <a:t>11/18/2022</a:t>
            </a:fld>
            <a:endParaRPr lang="en-US" dirty="0">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solidFill>
                  <a:srgbClr val="B31166"/>
                </a:solidFill>
              </a:rPr>
              <a:t>
              </a:t>
            </a:r>
            <a:endParaRPr lang="en-US" dirty="0">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63676764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0119387-12BB-4B8F-A514-8869B942BC05}" type="datetime1">
              <a:rPr lang="fr-FR" smtClean="0">
                <a:solidFill>
                  <a:prstClr val="black">
                    <a:tint val="75000"/>
                  </a:prstClr>
                </a:solidFill>
              </a:rPr>
              <a:pPr defTabSz="914400"/>
              <a:t>18/11/2022</a:t>
            </a:fld>
            <a:endParaRPr lang="fr-BE">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BE">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F4668DC-857F-487D-BFFA-8C0CA5037977}" type="slidenum">
              <a:rPr lang="fr-BE" smtClean="0">
                <a:solidFill>
                  <a:prstClr val="black">
                    <a:tint val="75000"/>
                  </a:prstClr>
                </a:solidFill>
              </a:rPr>
              <a:pPr defTabSz="914400"/>
              <a:t>‹N°›</a:t>
            </a:fld>
            <a:endParaRPr lang="fr-BE">
              <a:solidFill>
                <a:prstClr val="black">
                  <a:tint val="75000"/>
                </a:prstClr>
              </a:solidFill>
            </a:endParaRPr>
          </a:p>
        </p:txBody>
      </p:sp>
    </p:spTree>
    <p:extLst>
      <p:ext uri="{BB962C8B-B14F-4D97-AF65-F5344CB8AC3E}">
        <p14:creationId xmlns:p14="http://schemas.microsoft.com/office/powerpoint/2010/main" val="2015482215"/>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à coins arrondis 4"/>
          <p:cNvSpPr/>
          <p:nvPr/>
        </p:nvSpPr>
        <p:spPr>
          <a:xfrm>
            <a:off x="542692" y="607742"/>
            <a:ext cx="11106615" cy="564251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defTabSz="1066800" rtl="1">
              <a:lnSpc>
                <a:spcPct val="90000"/>
              </a:lnSpc>
              <a:spcBef>
                <a:spcPct val="0"/>
              </a:spcBef>
              <a:spcAft>
                <a:spcPct val="35000"/>
              </a:spcAft>
              <a:defRPr/>
            </a:pPr>
            <a:endParaRPr lang="ar-DZ" sz="2400" b="1" dirty="0">
              <a:solidFill>
                <a:srgbClr val="BB5F03">
                  <a:hueOff val="0"/>
                  <a:satOff val="0"/>
                  <a:lumOff val="0"/>
                  <a:alphaOff val="0"/>
                </a:srgbClr>
              </a:solidFill>
              <a:latin typeface="Times New Roman"/>
            </a:endParaRPr>
          </a:p>
          <a:p>
            <a:pPr lvl="0" algn="r" defTabSz="1066800" rtl="1">
              <a:lnSpc>
                <a:spcPct val="90000"/>
              </a:lnSpc>
              <a:spcBef>
                <a:spcPct val="0"/>
              </a:spcBef>
              <a:spcAft>
                <a:spcPct val="35000"/>
              </a:spcAft>
              <a:defRPr/>
            </a:pPr>
            <a:r>
              <a:rPr lang="ar-DZ" sz="3200" b="1" dirty="0">
                <a:solidFill>
                  <a:srgbClr val="FFC000"/>
                </a:solidFill>
                <a:latin typeface="Times New Roman"/>
              </a:rPr>
              <a:t>د</a:t>
            </a:r>
            <a:r>
              <a:rPr lang="ar-DZ" sz="3600" b="1" dirty="0">
                <a:solidFill>
                  <a:srgbClr val="FFC000"/>
                </a:solidFill>
                <a:latin typeface="Times New Roman"/>
              </a:rPr>
              <a:t>. فرحاتي رفيق </a:t>
            </a:r>
          </a:p>
          <a:p>
            <a:pPr lvl="0" algn="r" defTabSz="1066800" rtl="1">
              <a:lnSpc>
                <a:spcPct val="90000"/>
              </a:lnSpc>
              <a:spcBef>
                <a:spcPct val="0"/>
              </a:spcBef>
              <a:spcAft>
                <a:spcPct val="35000"/>
              </a:spcAft>
              <a:defRPr/>
            </a:pPr>
            <a:r>
              <a:rPr lang="ar-DZ" sz="3000" b="1" dirty="0">
                <a:solidFill>
                  <a:schemeClr val="accent1">
                    <a:lumMod val="20000"/>
                    <a:lumOff val="80000"/>
                  </a:schemeClr>
                </a:solidFill>
                <a:latin typeface="Times New Roman"/>
              </a:rPr>
              <a:t>     </a:t>
            </a:r>
            <a:r>
              <a:rPr lang="ar-DZ" sz="2400" b="1" dirty="0">
                <a:solidFill>
                  <a:schemeClr val="accent1">
                    <a:lumMod val="20000"/>
                    <a:lumOff val="80000"/>
                  </a:schemeClr>
                </a:solidFill>
                <a:latin typeface="Times New Roman"/>
              </a:rPr>
              <a:t> </a:t>
            </a:r>
            <a:r>
              <a:rPr lang="ar-DZ" sz="2400" b="1" dirty="0">
                <a:solidFill>
                  <a:srgbClr val="0070C0"/>
                </a:solidFill>
                <a:latin typeface="Times New Roman"/>
              </a:rPr>
              <a:t>- أستاذ دائم بالمعهد الوطني للتكوين العالي لإطارات الشباب والرياضة قسنطينة.</a:t>
            </a:r>
          </a:p>
          <a:p>
            <a:pPr algn="r" defTabSz="1066800" rtl="1">
              <a:lnSpc>
                <a:spcPct val="90000"/>
              </a:lnSpc>
              <a:spcBef>
                <a:spcPct val="0"/>
              </a:spcBef>
              <a:spcAft>
                <a:spcPct val="35000"/>
              </a:spcAft>
              <a:defRPr/>
            </a:pPr>
            <a:r>
              <a:rPr lang="ar-DZ" sz="2400" b="1" dirty="0">
                <a:solidFill>
                  <a:schemeClr val="accent4">
                    <a:lumMod val="60000"/>
                    <a:lumOff val="40000"/>
                  </a:schemeClr>
                </a:solidFill>
                <a:latin typeface="Times New Roman"/>
              </a:rPr>
              <a:t>      - حاصل على شهادة الدكتوراه في علم الاجتماع</a:t>
            </a:r>
            <a:r>
              <a:rPr lang="fr-FR" sz="2400" b="1" dirty="0">
                <a:solidFill>
                  <a:schemeClr val="accent4">
                    <a:lumMod val="60000"/>
                    <a:lumOff val="40000"/>
                  </a:schemeClr>
                </a:solidFill>
                <a:latin typeface="Times New Roman"/>
              </a:rPr>
              <a:t> – </a:t>
            </a:r>
            <a:r>
              <a:rPr lang="ar-DZ" sz="2400" b="1" dirty="0">
                <a:solidFill>
                  <a:schemeClr val="accent4">
                    <a:lumMod val="60000"/>
                    <a:lumOff val="40000"/>
                  </a:schemeClr>
                </a:solidFill>
                <a:latin typeface="Times New Roman"/>
              </a:rPr>
              <a:t>جامعة قسنطينة – 2-</a:t>
            </a:r>
          </a:p>
          <a:p>
            <a:pPr lvl="0" algn="r" defTabSz="1066800" rtl="1">
              <a:lnSpc>
                <a:spcPct val="90000"/>
              </a:lnSpc>
              <a:spcBef>
                <a:spcPct val="0"/>
              </a:spcBef>
              <a:spcAft>
                <a:spcPct val="35000"/>
              </a:spcAft>
              <a:defRPr/>
            </a:pPr>
            <a:r>
              <a:rPr lang="ar-DZ" sz="2400" b="1" dirty="0">
                <a:solidFill>
                  <a:srgbClr val="00B0F0"/>
                </a:solidFill>
                <a:latin typeface="Times New Roman"/>
              </a:rPr>
              <a:t>    </a:t>
            </a:r>
            <a:r>
              <a:rPr lang="ar-DZ" sz="2400" b="1" dirty="0">
                <a:solidFill>
                  <a:schemeClr val="accent4">
                    <a:lumMod val="20000"/>
                    <a:lumOff val="80000"/>
                  </a:schemeClr>
                </a:solidFill>
                <a:latin typeface="Times New Roman"/>
              </a:rPr>
              <a:t>  </a:t>
            </a:r>
            <a:r>
              <a:rPr lang="ar-DZ" sz="2400" b="1" dirty="0">
                <a:solidFill>
                  <a:srgbClr val="92D050"/>
                </a:solidFill>
                <a:latin typeface="Times New Roman"/>
              </a:rPr>
              <a:t>- حاصل على شهادة الدراسات العليا في الفنون المسرحية برج الكيفان</a:t>
            </a:r>
          </a:p>
          <a:p>
            <a:pPr lvl="0" algn="r" defTabSz="1066800" rtl="1">
              <a:lnSpc>
                <a:spcPct val="90000"/>
              </a:lnSpc>
              <a:spcBef>
                <a:spcPct val="0"/>
              </a:spcBef>
              <a:spcAft>
                <a:spcPct val="35000"/>
              </a:spcAft>
              <a:defRPr/>
            </a:pPr>
            <a:r>
              <a:rPr lang="ar-DZ" sz="2400" b="1" dirty="0">
                <a:solidFill>
                  <a:srgbClr val="E9943A">
                    <a:lumMod val="20000"/>
                    <a:lumOff val="80000"/>
                  </a:srgbClr>
                </a:solidFill>
                <a:latin typeface="Times New Roman"/>
              </a:rPr>
              <a:t>      - حاصل على شهادة البكالوريا في العلوم الإنسانية والاجتماعية</a:t>
            </a:r>
          </a:p>
          <a:p>
            <a:pPr lvl="0" algn="r" defTabSz="1066800" rtl="1">
              <a:lnSpc>
                <a:spcPct val="90000"/>
              </a:lnSpc>
              <a:spcBef>
                <a:spcPct val="0"/>
              </a:spcBef>
              <a:spcAft>
                <a:spcPct val="35000"/>
              </a:spcAft>
              <a:defRPr/>
            </a:pPr>
            <a:r>
              <a:rPr lang="ar-DZ" sz="2400" b="1" dirty="0">
                <a:solidFill>
                  <a:schemeClr val="bg1"/>
                </a:solidFill>
                <a:latin typeface="Times New Roman"/>
              </a:rPr>
              <a:t>      </a:t>
            </a:r>
            <a:r>
              <a:rPr lang="ar-DZ" sz="2400" b="1" dirty="0">
                <a:solidFill>
                  <a:srgbClr val="00B0F0"/>
                </a:solidFill>
                <a:latin typeface="Times New Roman"/>
              </a:rPr>
              <a:t>- أستاذ مشارك بجامعة صالح بوبنيدر قسنطينة3 ومركز </a:t>
            </a:r>
            <a:r>
              <a:rPr lang="fr-FR" sz="2400" b="1" dirty="0">
                <a:solidFill>
                  <a:srgbClr val="00B0F0"/>
                </a:solidFill>
                <a:latin typeface="Times New Roman"/>
              </a:rPr>
              <a:t>CNFPH</a:t>
            </a:r>
          </a:p>
          <a:p>
            <a:pPr lvl="0" algn="r" defTabSz="1066800" rtl="1">
              <a:lnSpc>
                <a:spcPct val="90000"/>
              </a:lnSpc>
              <a:spcBef>
                <a:spcPct val="0"/>
              </a:spcBef>
              <a:spcAft>
                <a:spcPct val="35000"/>
              </a:spcAft>
              <a:defRPr/>
            </a:pPr>
            <a:r>
              <a:rPr lang="ar-DZ" sz="2400" b="1" dirty="0">
                <a:solidFill>
                  <a:schemeClr val="accent6">
                    <a:lumMod val="40000"/>
                    <a:lumOff val="60000"/>
                  </a:schemeClr>
                </a:solidFill>
                <a:latin typeface="Times New Roman"/>
              </a:rPr>
              <a:t>  </a:t>
            </a:r>
            <a:r>
              <a:rPr lang="ar-DZ" sz="2400" b="1" dirty="0">
                <a:solidFill>
                  <a:schemeClr val="accent2">
                    <a:lumMod val="40000"/>
                    <a:lumOff val="60000"/>
                  </a:schemeClr>
                </a:solidFill>
                <a:latin typeface="Times New Roman"/>
              </a:rPr>
              <a:t>    - مدرب وطني في: «الحق في المشاركة»         </a:t>
            </a:r>
            <a:r>
              <a:rPr lang="fr-FR" sz="2400" b="1" dirty="0">
                <a:solidFill>
                  <a:schemeClr val="accent2">
                    <a:lumMod val="40000"/>
                    <a:lumOff val="60000"/>
                  </a:schemeClr>
                </a:solidFill>
                <a:latin typeface="Times New Roman"/>
              </a:rPr>
              <a:t>Unicef</a:t>
            </a:r>
            <a:r>
              <a:rPr lang="ar-DZ" sz="2400" b="1" dirty="0">
                <a:solidFill>
                  <a:schemeClr val="accent2">
                    <a:lumMod val="40000"/>
                    <a:lumOff val="60000"/>
                  </a:schemeClr>
                </a:solidFill>
                <a:latin typeface="Times New Roman"/>
              </a:rPr>
              <a:t>   -   </a:t>
            </a:r>
            <a:r>
              <a:rPr lang="fr-FR" sz="2400" b="1" dirty="0" err="1">
                <a:solidFill>
                  <a:schemeClr val="accent2">
                    <a:lumMod val="40000"/>
                    <a:lumOff val="60000"/>
                  </a:schemeClr>
                </a:solidFill>
                <a:latin typeface="Times New Roman"/>
              </a:rPr>
              <a:t>Mjs</a:t>
            </a:r>
            <a:endParaRPr lang="ar-DZ" sz="2400" b="1" dirty="0">
              <a:solidFill>
                <a:schemeClr val="accent2">
                  <a:lumMod val="40000"/>
                  <a:lumOff val="60000"/>
                </a:schemeClr>
              </a:solidFill>
              <a:latin typeface="Times New Roman"/>
            </a:endParaRPr>
          </a:p>
          <a:p>
            <a:pPr lvl="0" algn="r" defTabSz="1066800" rtl="1">
              <a:lnSpc>
                <a:spcPct val="90000"/>
              </a:lnSpc>
              <a:spcBef>
                <a:spcPct val="0"/>
              </a:spcBef>
              <a:spcAft>
                <a:spcPct val="35000"/>
              </a:spcAft>
              <a:defRPr/>
            </a:pPr>
            <a:r>
              <a:rPr lang="ar-DZ" sz="2400" b="1" dirty="0">
                <a:solidFill>
                  <a:srgbClr val="FFFF00"/>
                </a:solidFill>
                <a:latin typeface="Times New Roman"/>
              </a:rPr>
              <a:t>      </a:t>
            </a:r>
            <a:r>
              <a:rPr lang="ar-DZ" sz="2400" b="1" dirty="0">
                <a:solidFill>
                  <a:srgbClr val="00B050"/>
                </a:solidFill>
                <a:latin typeface="Times New Roman"/>
              </a:rPr>
              <a:t>- مدرب وطني في قيادة وبناء المشاريع الجمعوية –</a:t>
            </a:r>
            <a:r>
              <a:rPr lang="fr-FR" sz="2400" b="1" dirty="0" err="1">
                <a:solidFill>
                  <a:srgbClr val="00B050"/>
                </a:solidFill>
                <a:latin typeface="Times New Roman"/>
              </a:rPr>
              <a:t>Mjs</a:t>
            </a:r>
            <a:r>
              <a:rPr lang="fr-FR" sz="2400" b="1" dirty="0">
                <a:solidFill>
                  <a:srgbClr val="00B050"/>
                </a:solidFill>
                <a:latin typeface="Times New Roman"/>
              </a:rPr>
              <a:t> </a:t>
            </a:r>
            <a:r>
              <a:rPr lang="ar-DZ" sz="2400" b="1" dirty="0">
                <a:solidFill>
                  <a:srgbClr val="00B050"/>
                </a:solidFill>
                <a:latin typeface="Times New Roman"/>
              </a:rPr>
              <a:t> - </a:t>
            </a:r>
            <a:r>
              <a:rPr lang="fr-FR" sz="2400" b="1" dirty="0" err="1">
                <a:solidFill>
                  <a:srgbClr val="00B050"/>
                </a:solidFill>
                <a:latin typeface="Times New Roman"/>
              </a:rPr>
              <a:t>Crasc</a:t>
            </a:r>
            <a:r>
              <a:rPr lang="ar-DZ" sz="2400" b="1" dirty="0">
                <a:solidFill>
                  <a:schemeClr val="tx2">
                    <a:lumMod val="20000"/>
                    <a:lumOff val="80000"/>
                  </a:schemeClr>
                </a:solidFill>
                <a:latin typeface="Times New Roman"/>
              </a:rPr>
              <a:t> </a:t>
            </a:r>
          </a:p>
          <a:p>
            <a:pPr lvl="0" algn="r" defTabSz="1066800" rtl="1">
              <a:lnSpc>
                <a:spcPct val="90000"/>
              </a:lnSpc>
              <a:spcBef>
                <a:spcPct val="0"/>
              </a:spcBef>
              <a:spcAft>
                <a:spcPct val="35000"/>
              </a:spcAft>
              <a:defRPr/>
            </a:pPr>
            <a:r>
              <a:rPr lang="ar-DZ" sz="2400" b="1" dirty="0">
                <a:solidFill>
                  <a:schemeClr val="tx2">
                    <a:lumMod val="20000"/>
                    <a:lumOff val="80000"/>
                  </a:schemeClr>
                </a:solidFill>
                <a:latin typeface="Times New Roman"/>
              </a:rPr>
              <a:t>      - مُكون مديري ومسيري مراكز العطل </a:t>
            </a:r>
            <a:r>
              <a:rPr lang="fr-FR" sz="2400" b="1" dirty="0">
                <a:solidFill>
                  <a:schemeClr val="tx2">
                    <a:lumMod val="20000"/>
                    <a:lumOff val="80000"/>
                  </a:schemeClr>
                </a:solidFill>
                <a:latin typeface="Times New Roman"/>
              </a:rPr>
              <a:t>ANALJ</a:t>
            </a:r>
            <a:endParaRPr lang="ar-DZ" sz="2400" b="1" dirty="0">
              <a:solidFill>
                <a:schemeClr val="tx2">
                  <a:lumMod val="20000"/>
                  <a:lumOff val="80000"/>
                </a:schemeClr>
              </a:solidFill>
              <a:latin typeface="Times New Roman"/>
            </a:endParaRPr>
          </a:p>
          <a:p>
            <a:pPr lvl="0" algn="r" defTabSz="1066800" rtl="1">
              <a:lnSpc>
                <a:spcPct val="90000"/>
              </a:lnSpc>
              <a:spcBef>
                <a:spcPct val="0"/>
              </a:spcBef>
              <a:spcAft>
                <a:spcPct val="35000"/>
              </a:spcAft>
              <a:defRPr/>
            </a:pPr>
            <a:r>
              <a:rPr lang="ar-DZ" sz="2400" b="1" dirty="0">
                <a:solidFill>
                  <a:schemeClr val="tx2">
                    <a:lumMod val="20000"/>
                    <a:lumOff val="80000"/>
                  </a:schemeClr>
                </a:solidFill>
                <a:latin typeface="Times New Roman"/>
              </a:rPr>
              <a:t>      </a:t>
            </a:r>
            <a:r>
              <a:rPr lang="ar-DZ" sz="2400" b="1" dirty="0">
                <a:solidFill>
                  <a:srgbClr val="FFFF00"/>
                </a:solidFill>
                <a:latin typeface="Times New Roman"/>
              </a:rPr>
              <a:t>- عضو المكتب الوطني بمؤسسة الشيخ العلامة عبد الحميد ابن باديس</a:t>
            </a:r>
          </a:p>
          <a:p>
            <a:pPr lvl="0" algn="r" defTabSz="1066800" rtl="1">
              <a:lnSpc>
                <a:spcPct val="90000"/>
              </a:lnSpc>
              <a:spcBef>
                <a:spcPct val="0"/>
              </a:spcBef>
              <a:spcAft>
                <a:spcPct val="35000"/>
              </a:spcAft>
              <a:defRPr/>
            </a:pPr>
            <a:r>
              <a:rPr lang="ar-DZ" sz="2400" b="1" dirty="0">
                <a:solidFill>
                  <a:schemeClr val="accent4">
                    <a:lumMod val="60000"/>
                    <a:lumOff val="40000"/>
                  </a:schemeClr>
                </a:solidFill>
                <a:latin typeface="Times New Roman"/>
              </a:rPr>
              <a:t>      </a:t>
            </a:r>
            <a:r>
              <a:rPr lang="ar-DZ" sz="2400" b="1" dirty="0">
                <a:solidFill>
                  <a:srgbClr val="8AF2CA"/>
                </a:solidFill>
                <a:latin typeface="Times New Roman"/>
              </a:rPr>
              <a:t>- رئيس الشبكة الوطنية لمرافقة الشباب الجزائري – </a:t>
            </a:r>
            <a:r>
              <a:rPr lang="fr-FR" sz="2400" b="1" dirty="0">
                <a:solidFill>
                  <a:srgbClr val="8AF2CA"/>
                </a:solidFill>
                <a:latin typeface="Times New Roman"/>
              </a:rPr>
              <a:t>RAJA</a:t>
            </a:r>
          </a:p>
          <a:p>
            <a:pPr lvl="0" algn="r" defTabSz="1066800" rtl="1">
              <a:lnSpc>
                <a:spcPct val="90000"/>
              </a:lnSpc>
              <a:spcBef>
                <a:spcPct val="0"/>
              </a:spcBef>
              <a:spcAft>
                <a:spcPct val="35000"/>
              </a:spcAft>
              <a:defRPr/>
            </a:pPr>
            <a:r>
              <a:rPr lang="fr-FR" sz="3000" b="1" dirty="0">
                <a:solidFill>
                  <a:srgbClr val="8AF2CA"/>
                </a:solidFill>
              </a:rPr>
              <a:t>    </a:t>
            </a:r>
          </a:p>
        </p:txBody>
      </p:sp>
    </p:spTree>
    <p:extLst>
      <p:ext uri="{BB962C8B-B14F-4D97-AF65-F5344CB8AC3E}">
        <p14:creationId xmlns:p14="http://schemas.microsoft.com/office/powerpoint/2010/main" val="39462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فمؤسسات الشباب تقوم بتنظيم النشاطات الاجتماعية التربوية والثقافية والعلمية والرياضية ونشاطات التسلية تجاه الشباب وتنشيطها وتسييرها، وتنظيم نشاطات الهواء الطلق والسياحة</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التربوية للشباب وتشجيعها، وكذا التظاهرات ثقافية وعلمية، وتشجيع لقاءات الشباب في إطار المبادلات المحلية والوطنية والدولية، ووضع في متناول الشباب المعلومات التي من شأنها توجيههم وتسهيل إدماجهم في الميادين الاجتماعية والاقتصادية والثقافية، كما تعمل أيضا على تنظيم أعمال الوقاية العامة والتربية الصحية والإصغاء النفساني لفائدة الشباب وتطويرها، والقيام بكل</a:t>
            </a:r>
            <a:endParaRPr kumimoji="0" lang="ar-DZ" sz="54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85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التحقيقات والدراسات وسبر الآراء المرتبطة بمجال تدخلها، وتطوير تنشيط جواري تجاه الشباب، لاسيما بالاتصال مع المؤسسات التربوية والحركة الجمعوية للشباب، والمساهمة في التربية والمواطنة للشباب، وتشجيع المبدلات المحلية والوطنية للشباب، وتوفير كل الخدمات التي من شأنها ضمان شروط حسنة لإقامة المنخرطين، وتوفير الوسائل الضرورية لتنظيم نشاطات سليمة وتربوية، وتنظيم لقاءات ثقافية وعلمية لفائدة الشباب، فالبرامج المقدمة من طرف هذه المرافق الترفيهية تعتبر من بين النقاط الهامة والفعالة في الاتصال والتواصل مع الشباب وبالتالي إدماجه في فضاء نقي ايجابي يساعدهم على إبعادهم من المشاكل الاجتماعية المتعددة.</a:t>
            </a:r>
          </a:p>
        </p:txBody>
      </p:sp>
    </p:spTree>
    <p:extLst>
      <p:ext uri="{BB962C8B-B14F-4D97-AF65-F5344CB8AC3E}">
        <p14:creationId xmlns:p14="http://schemas.microsoft.com/office/powerpoint/2010/main" val="8632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وبالنظر من أهمية هذه المؤسسات إلا أن أغلب الأطفال والشباب لم يستفيدوا من خدماتها ومن كفاءة اطاراتها، بسبب قلة هذه المنشآت أو بعدها عن مقر سكناهم، ومن أجل ذلك اقترحنا تقريب خدمات هذه المؤسسات إلى كل الأطفال والشباب والقيام بالنشاطات الثقافية والرياضية والعلمية من خلال النشاطات اللاصفية بالمؤسسات التربوية ويؤطرها مربو  الشباب والرياضة، عن طريق ابرام عقود بين وزارة الشباب والرياضة ووزارة التربية، وتكون</a:t>
            </a:r>
          </a:p>
        </p:txBody>
      </p:sp>
    </p:spTree>
    <p:extLst>
      <p:ext uri="{BB962C8B-B14F-4D97-AF65-F5344CB8AC3E}">
        <p14:creationId xmlns:p14="http://schemas.microsoft.com/office/powerpoint/2010/main" val="19314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هذه النشاطات اجبارية وبعد فترة التمدرس، ويتم توزيع النشاطات بناءا على طلب التلميذ في الانخراط ضمن نادي من النوادي، بحيث يعمل المربي هنا على اكتشاف المواهب في مختلف النشاطات الثقافية والفنية و العلمية والرياضية والقيادية. وبالتنسيق بين مفتشي المقاطعة شباب ورياضة وتربية وطنية من أجل وضع برنامجا بيداغوجيا وذلك باشراك أولياء التلاميذ ومربي الشباب والرياضة وممثلي التلاميذ.</a:t>
            </a:r>
          </a:p>
        </p:txBody>
      </p:sp>
    </p:spTree>
    <p:extLst>
      <p:ext uri="{BB962C8B-B14F-4D97-AF65-F5344CB8AC3E}">
        <p14:creationId xmlns:p14="http://schemas.microsoft.com/office/powerpoint/2010/main" val="391938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أما الموهوبين في النشاطات المختلفة يتم توجيههم الى أقرب مؤسسة شبانية من أجل تعزيز قدراتهم في النشاط المختار، ويتم مرافقتهم من طرف مؤطرين ذوي كفاءة عالية في الاختصاص، مما يخصص كل مؤطر برنامج عمل سنوي على شكل مشروع بيداغوجي ويترتب عنه بعض النشاطات التي تقدمها نوادي المؤسسة الشبانية والرياضية بحضور الأولياء والجمعات المحلية. وهنا تخصص قاعدة رقمية للمنخرطين الموهوبين بمؤسسات الشباب ومرافقتهم مرافقة فعالة.</a:t>
            </a:r>
          </a:p>
        </p:txBody>
      </p:sp>
    </p:spTree>
    <p:extLst>
      <p:ext uri="{BB962C8B-B14F-4D97-AF65-F5344CB8AC3E}">
        <p14:creationId xmlns:p14="http://schemas.microsoft.com/office/powerpoint/2010/main" val="27969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ومن خلال تمكين الشباب من المشاركة في التنمية الوطنية والمحلية، والاهتمام أكثر بنشاطات أوقات الفراغ داخل مرافق الترفيه تتماشى وحاجاتهم ورغباتهم، والسعي إلى تفهم هذه الشريحة وتوجيهم توجيها صحيحا بما يتماشى ومتطلبات العصر مع زرع المحبة في أوساطهم ومرافقتهم الدائمة، والاهتمام بمصلحة الوطن ومنحهم الود عن طريق العمل والتضحية في سبيله، والتعريف بالتراث الثقافي للمجتمع والمجتمعات المحلية الأخرى ، وتكوين صداقات وعلاقات طيبة مع الغير، ومتفاهمين وواعين بأهداف الجماعة والمجتمع، والقدرة على تحمل المسؤولية من خلال صحة نفسية متوازنة، واحترام النظم العامة والتقاليد، وتدريبهم احترام رأي الجماعة، والانتفاع بوقت فراغهم فيما يفيدهم، والسعي من أجل </a:t>
            </a:r>
          </a:p>
        </p:txBody>
      </p:sp>
    </p:spTree>
    <p:extLst>
      <p:ext uri="{BB962C8B-B14F-4D97-AF65-F5344CB8AC3E}">
        <p14:creationId xmlns:p14="http://schemas.microsoft.com/office/powerpoint/2010/main" val="288470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الوقاية من التعرض للانحرافات الاجتماعية، وغرس روح التعاون، وتنمية العلاقات الاجتماعية بينهم، مع تحديد المسؤولية والتدريب على القيادة الفاعلة.</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لذا إرتينا أن نقدم أرضية عمل قد تساهم في رفع مستوى النشاطات بمؤسسات الشباب وتسييرها بشكل منظم، ويستفيد منها الأطفال والشباب بطريقة قد تساعده على تحقيق حاجياته وحل البعض من مشاكله، فلجأنا إلى وضع خطة منهجية تسهم في جعل مؤسسات الشباب قادرة في تحقيق رغبات الشباب، حيث اعتمدنا على طرق منهجية عالية المستوى، وعلى وسائل الاتصال والتواصل، وبعض الاجراءات التي تسهل من معرفة المشاكل الحقيقية التي يتخبط فيها الشباب والاهداف التي تكون مساعدة من اجل حياة أفضل للشباب.</a:t>
            </a:r>
          </a:p>
        </p:txBody>
      </p:sp>
    </p:spTree>
    <p:extLst>
      <p:ext uri="{BB962C8B-B14F-4D97-AF65-F5344CB8AC3E}">
        <p14:creationId xmlns:p14="http://schemas.microsoft.com/office/powerpoint/2010/main" val="58534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فانطلاقا بوضع برنامج يتماشى والمعايير العلمية والعالمية وفقا لما تتطلبه السياسات البيداغوجية في هذا الشأن، وانطلاقا من نظرية </a:t>
            </a:r>
            <a:r>
              <a:rPr kumimoji="0" lang="fr-FR"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KAP </a:t>
            </a: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التي تعمل على تغيير الفكر السلبي إلى الفكر الايجابي، وما تقدمها من معارف تعمل على توضيح الاتجاهات والمواقف والتي بالضرورة قد تترجم في سلوكات جديدة حسب ما تم اقناع بها الشباب من خلال المعارف المقدمة سابقا.</a:t>
            </a:r>
          </a:p>
        </p:txBody>
      </p:sp>
    </p:spTree>
    <p:extLst>
      <p:ext uri="{BB962C8B-B14F-4D97-AF65-F5344CB8AC3E}">
        <p14:creationId xmlns:p14="http://schemas.microsoft.com/office/powerpoint/2010/main" val="28876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وقد خصصنا لذلك مقترحا بمثابة خريطة الطريق ومعرفة جوهر الواقع المعاش ومنطلقه البحث المتواصل والمشاركة الفعالة في العشارات الدورات التدريبية بمختلف مواضيعها، واشراك الإطارات وقادة الحركة الجمعوية في العملية البيداغوجية والانصات الى مقترحاتهم وانشغالاتهم ومعوقات مسارهم الوظيفي. ويكون هذا النموذج المقترح لمؤسسة شبانية حافزا لمرافقة الموهوبين المتمدرسين من خلال الأنشطة المبرمجة والاحتكاك بالمنخرطين واكتساب صدقات جديدة ضمن نوادي هذه المؤسسة.</a:t>
            </a:r>
          </a:p>
        </p:txBody>
      </p:sp>
    </p:spTree>
    <p:extLst>
      <p:ext uri="{BB962C8B-B14F-4D97-AF65-F5344CB8AC3E}">
        <p14:creationId xmlns:p14="http://schemas.microsoft.com/office/powerpoint/2010/main" val="41798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80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    </a:t>
            </a:r>
            <a:r>
              <a:rPr kumimoji="0" lang="ar-DZ" sz="13800" b="1" i="0" u="none" strike="noStrike" kern="1200" cap="none" spc="0" normalizeH="0" baseline="0" noProof="0" dirty="0">
                <a:ln w="12700">
                  <a:solidFill>
                    <a:srgbClr val="E45F3C">
                      <a:lumMod val="50000"/>
                    </a:srgbClr>
                  </a:solidFill>
                  <a:prstDash val="solid"/>
                </a:ln>
                <a:solidFill>
                  <a:prstClr val="white"/>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مفهوم مؤسسة الترويح</a:t>
            </a:r>
            <a:endParaRPr kumimoji="0" lang="fr-FR" sz="96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27210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4"/>
          <p:cNvSpPr/>
          <p:nvPr/>
        </p:nvSpPr>
        <p:spPr>
          <a:xfrm>
            <a:off x="0" y="0"/>
            <a:ext cx="12192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066800" rtl="1">
              <a:lnSpc>
                <a:spcPct val="90000"/>
              </a:lnSpc>
              <a:spcBef>
                <a:spcPct val="0"/>
              </a:spcBef>
              <a:spcAft>
                <a:spcPct val="35000"/>
              </a:spcAft>
              <a:defRPr/>
            </a:pPr>
            <a:endParaRPr lang="fr-FR" sz="3000" b="1" dirty="0">
              <a:solidFill>
                <a:srgbClr val="9B6BF2"/>
              </a:solidFill>
            </a:endParaRPr>
          </a:p>
        </p:txBody>
      </p:sp>
      <p:sp>
        <p:nvSpPr>
          <p:cNvPr id="6" name="Rectangle 5"/>
          <p:cNvSpPr/>
          <p:nvPr/>
        </p:nvSpPr>
        <p:spPr>
          <a:xfrm>
            <a:off x="1287780" y="0"/>
            <a:ext cx="9616440" cy="4434839"/>
          </a:xfrm>
          <a:prstGeom prst="rect">
            <a:avLst/>
          </a:prstGeom>
          <a:solidFill>
            <a:schemeClr val="tx2">
              <a:lumMod val="75000"/>
            </a:schemeClr>
          </a:solidFill>
          <a:ln w="38100"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spcAft>
                <a:spcPts val="1000"/>
              </a:spcAft>
            </a:pPr>
            <a:r>
              <a:rPr lang="ar-DZ" sz="4400" b="1" kern="0" cap="all" dirty="0">
                <a:ln w="4496" cap="flat" cmpd="sng" algn="ctr">
                  <a:solidFill>
                    <a:srgbClr val="5C437A"/>
                  </a:solidFill>
                  <a:prstDash val="solid"/>
                  <a:round/>
                </a:ln>
                <a:solidFill>
                  <a:schemeClr val="accent5">
                    <a:lumMod val="20000"/>
                    <a:lumOff val="80000"/>
                  </a:schemeClr>
                </a:solidFill>
                <a:effectLst>
                  <a:reflection blurRad="12700" stA="28000" endPos="45000" dist="1003" dir="5400000" sy="-100000" algn="bl"/>
                </a:effectLst>
                <a:latin typeface="Yakout Linotype Light"/>
                <a:ea typeface="Calibri" panose="020F0502020204030204" pitchFamily="34" charset="0"/>
                <a:cs typeface="Barada Reqa" pitchFamily="2" charset="-78"/>
              </a:rPr>
              <a:t>وزارة الشباب والرياضة</a:t>
            </a:r>
            <a:r>
              <a:rPr lang="fr-FR" sz="4400" b="1" kern="0" cap="all" dirty="0">
                <a:ln w="4496" cap="flat" cmpd="sng" algn="ctr">
                  <a:solidFill>
                    <a:srgbClr val="5C437A"/>
                  </a:solidFill>
                  <a:prstDash val="solid"/>
                  <a:round/>
                </a:ln>
                <a:solidFill>
                  <a:schemeClr val="accent5">
                    <a:lumMod val="20000"/>
                    <a:lumOff val="80000"/>
                  </a:schemeClr>
                </a:solidFill>
                <a:effectLst>
                  <a:reflection blurRad="12700" stA="28000" endPos="45000" dist="1003" dir="5400000" sy="-100000" algn="bl"/>
                </a:effectLst>
                <a:latin typeface="Yakout Linotype Light"/>
                <a:ea typeface="Calibri" panose="020F0502020204030204" pitchFamily="34" charset="0"/>
                <a:cs typeface="Barada Reqa" pitchFamily="2" charset="-78"/>
              </a:rPr>
              <a:t> </a:t>
            </a:r>
            <a:r>
              <a:rPr lang="ar-DZ" sz="4400" b="1" kern="0" cap="all" dirty="0">
                <a:ln w="4496" cap="flat" cmpd="sng" algn="ctr">
                  <a:solidFill>
                    <a:srgbClr val="5C437A"/>
                  </a:solidFill>
                  <a:prstDash val="solid"/>
                  <a:round/>
                </a:ln>
                <a:solidFill>
                  <a:schemeClr val="accent5">
                    <a:lumMod val="20000"/>
                    <a:lumOff val="80000"/>
                  </a:schemeClr>
                </a:solidFill>
                <a:effectLst>
                  <a:reflection blurRad="12700" stA="28000" endPos="45000" dist="1003" dir="5400000" sy="-100000" algn="bl"/>
                </a:effectLst>
                <a:latin typeface="Yakout Linotype Light"/>
                <a:ea typeface="Calibri" panose="020F0502020204030204" pitchFamily="34" charset="0"/>
                <a:cs typeface="Barada Reqa" pitchFamily="2" charset="-78"/>
              </a:rPr>
              <a:t>   </a:t>
            </a:r>
          </a:p>
          <a:p>
            <a:pPr algn="ctr" defTabSz="914400" rtl="1">
              <a:spcAft>
                <a:spcPts val="1000"/>
              </a:spcAft>
            </a:pPr>
            <a:endParaRPr lang="ar-DZ" sz="4000" b="1" dirty="0">
              <a:solidFill>
                <a:srgbClr val="00B0F0"/>
              </a:solidFill>
              <a:latin typeface="Times New Roman"/>
              <a:cs typeface="Barada Reqa" pitchFamily="2" charset="-78"/>
            </a:endParaRPr>
          </a:p>
          <a:p>
            <a:pPr algn="ctr" defTabSz="914400" rtl="1">
              <a:spcAft>
                <a:spcPts val="1000"/>
              </a:spcAft>
            </a:pPr>
            <a:r>
              <a:rPr lang="ar-DZ" sz="4000" b="1" dirty="0">
                <a:solidFill>
                  <a:srgbClr val="00B0F0"/>
                </a:solidFill>
                <a:latin typeface="Times New Roman"/>
                <a:cs typeface="Barada Reqa" pitchFamily="2" charset="-78"/>
              </a:rPr>
              <a:t>(تربية، ترفيه ومواطنة) </a:t>
            </a:r>
            <a:endParaRPr lang="fr-FR" sz="8000" b="1" kern="0" cap="all" dirty="0">
              <a:ln w="4496" cap="flat" cmpd="sng" algn="ctr">
                <a:solidFill>
                  <a:srgbClr val="5C437A"/>
                </a:solidFill>
                <a:prstDash val="solid"/>
                <a:round/>
              </a:ln>
              <a:solidFill>
                <a:srgbClr val="00B0F0"/>
              </a:solidFill>
              <a:effectLst>
                <a:reflection blurRad="12700" stA="28000" endPos="45000" dist="1003" dir="5400000" sy="-100000" algn="bl"/>
              </a:effectLst>
              <a:latin typeface="Yakout Linotype Light"/>
              <a:ea typeface="Calibri" panose="020F0502020204030204" pitchFamily="34" charset="0"/>
              <a:cs typeface="Barada Reqa" pitchFamily="2" charset="-78"/>
            </a:endParaRPr>
          </a:p>
          <a:p>
            <a:pPr algn="ctr" defTabSz="914400">
              <a:lnSpc>
                <a:spcPct val="115000"/>
              </a:lnSpc>
              <a:spcAft>
                <a:spcPts val="1000"/>
              </a:spcAft>
              <a:defRPr/>
            </a:pPr>
            <a:endParaRPr lang="ar-DZ" sz="3200" b="1" kern="0" dirty="0">
              <a:ln w="12700" cmpd="sng">
                <a:solidFill>
                  <a:srgbClr val="E9943A"/>
                </a:solidFill>
                <a:prstDash val="solid"/>
              </a:ln>
              <a:gradFill>
                <a:gsLst>
                  <a:gs pos="0">
                    <a:srgbClr val="E9943A"/>
                  </a:gs>
                  <a:gs pos="4000">
                    <a:srgbClr val="E9943A">
                      <a:lumMod val="60000"/>
                      <a:lumOff val="40000"/>
                    </a:srgbClr>
                  </a:gs>
                  <a:gs pos="87000">
                    <a:srgbClr val="E9943A">
                      <a:lumMod val="20000"/>
                      <a:lumOff val="80000"/>
                    </a:srgbClr>
                  </a:gs>
                </a:gsLst>
                <a:lin ang="5400000"/>
              </a:gradFill>
              <a:latin typeface="Yakout Linotype Light"/>
              <a:ea typeface="Calibri" panose="020F0502020204030204" pitchFamily="34" charset="0"/>
              <a:cs typeface="Barada Reqa" pitchFamily="2" charset="-78"/>
            </a:endParaRPr>
          </a:p>
          <a:p>
            <a:pPr algn="ctr" defTabSz="914400">
              <a:lnSpc>
                <a:spcPct val="115000"/>
              </a:lnSpc>
              <a:spcAft>
                <a:spcPts val="1000"/>
              </a:spcAft>
              <a:defRPr/>
            </a:pPr>
            <a:endParaRPr lang="ar-DZ" sz="3200" b="1" kern="0" dirty="0">
              <a:ln w="12700" cmpd="sng">
                <a:solidFill>
                  <a:srgbClr val="E9943A"/>
                </a:solidFill>
                <a:prstDash val="solid"/>
              </a:ln>
              <a:gradFill>
                <a:gsLst>
                  <a:gs pos="0">
                    <a:srgbClr val="E9943A"/>
                  </a:gs>
                  <a:gs pos="4000">
                    <a:srgbClr val="E9943A">
                      <a:lumMod val="60000"/>
                      <a:lumOff val="40000"/>
                    </a:srgbClr>
                  </a:gs>
                  <a:gs pos="87000">
                    <a:srgbClr val="E9943A">
                      <a:lumMod val="20000"/>
                      <a:lumOff val="80000"/>
                    </a:srgbClr>
                  </a:gs>
                </a:gsLst>
                <a:lin ang="5400000"/>
              </a:gradFill>
              <a:latin typeface="Yakout Linotype Light"/>
              <a:ea typeface="Calibri" panose="020F0502020204030204" pitchFamily="34" charset="0"/>
              <a:cs typeface="Barada Reqa" pitchFamily="2" charset="-78"/>
            </a:endParaRPr>
          </a:p>
          <a:p>
            <a:pPr algn="ctr" defTabSz="914400">
              <a:lnSpc>
                <a:spcPct val="115000"/>
              </a:lnSpc>
              <a:spcAft>
                <a:spcPts val="1000"/>
              </a:spcAft>
              <a:defRPr/>
            </a:pPr>
            <a:endParaRPr lang="fr-FR" sz="1050" b="1" kern="0" dirty="0">
              <a:ln w="12700" cmpd="sng">
                <a:solidFill>
                  <a:srgbClr val="E9943A"/>
                </a:solidFill>
                <a:prstDash val="solid"/>
              </a:ln>
              <a:gradFill>
                <a:gsLst>
                  <a:gs pos="0">
                    <a:srgbClr val="E9943A"/>
                  </a:gs>
                  <a:gs pos="4000">
                    <a:srgbClr val="E9943A">
                      <a:lumMod val="60000"/>
                      <a:lumOff val="40000"/>
                    </a:srgbClr>
                  </a:gs>
                  <a:gs pos="87000">
                    <a:srgbClr val="E9943A">
                      <a:lumMod val="20000"/>
                      <a:lumOff val="80000"/>
                    </a:srgbClr>
                  </a:gs>
                </a:gsLst>
                <a:lin ang="5400000"/>
              </a:gradFill>
              <a:latin typeface="Calibri"/>
              <a:ea typeface="Calibri" panose="020F0502020204030204" pitchFamily="34" charset="0"/>
              <a:cs typeface="Arial" panose="020B0604020202020204" pitchFamily="34" charset="0"/>
            </a:endParaRPr>
          </a:p>
        </p:txBody>
      </p:sp>
      <p:pic>
        <p:nvPicPr>
          <p:cNvPr id="3" name="Image 2">
            <a:extLst>
              <a:ext uri="{FF2B5EF4-FFF2-40B4-BE49-F238E27FC236}">
                <a16:creationId xmlns:a16="http://schemas.microsoft.com/office/drawing/2014/main" id="{F2D12A0B-61B8-F99E-1C59-CD028A5B1E37}"/>
              </a:ext>
            </a:extLst>
          </p:cNvPr>
          <p:cNvPicPr>
            <a:picLocks noChangeAspect="1"/>
          </p:cNvPicPr>
          <p:nvPr/>
        </p:nvPicPr>
        <p:blipFill>
          <a:blip r:embed="rId3"/>
          <a:stretch>
            <a:fillRect/>
          </a:stretch>
        </p:blipFill>
        <p:spPr>
          <a:xfrm>
            <a:off x="-35201" y="-89886"/>
            <a:ext cx="3166533" cy="2804298"/>
          </a:xfrm>
          <a:prstGeom prst="ellipse">
            <a:avLst/>
          </a:prstGeom>
          <a:ln>
            <a:noFill/>
          </a:ln>
          <a:effectLst>
            <a:softEdge rad="112500"/>
          </a:effectLst>
        </p:spPr>
      </p:pic>
      <p:pic>
        <p:nvPicPr>
          <p:cNvPr id="7" name="Image 6">
            <a:extLst>
              <a:ext uri="{FF2B5EF4-FFF2-40B4-BE49-F238E27FC236}">
                <a16:creationId xmlns:a16="http://schemas.microsoft.com/office/drawing/2014/main" id="{212C9FCA-7C1C-1BDF-E736-3587B818D3E4}"/>
              </a:ext>
            </a:extLst>
          </p:cNvPr>
          <p:cNvPicPr>
            <a:picLocks noChangeAspect="1"/>
          </p:cNvPicPr>
          <p:nvPr/>
        </p:nvPicPr>
        <p:blipFill>
          <a:blip r:embed="rId4"/>
          <a:stretch>
            <a:fillRect/>
          </a:stretch>
        </p:blipFill>
        <p:spPr>
          <a:xfrm>
            <a:off x="9204617" y="118533"/>
            <a:ext cx="3057317" cy="2968047"/>
          </a:xfrm>
          <a:prstGeom prst="ellipse">
            <a:avLst/>
          </a:prstGeom>
          <a:ln>
            <a:noFill/>
          </a:ln>
          <a:effectLst>
            <a:softEdge rad="112500"/>
          </a:effectLst>
        </p:spPr>
      </p:pic>
      <p:pic>
        <p:nvPicPr>
          <p:cNvPr id="12" name="Image 11">
            <a:extLst>
              <a:ext uri="{FF2B5EF4-FFF2-40B4-BE49-F238E27FC236}">
                <a16:creationId xmlns:a16="http://schemas.microsoft.com/office/drawing/2014/main" id="{90D48982-9F52-E7F2-2D08-BA73323B8A03}"/>
              </a:ext>
            </a:extLst>
          </p:cNvPr>
          <p:cNvPicPr>
            <a:picLocks noChangeAspect="1"/>
          </p:cNvPicPr>
          <p:nvPr/>
        </p:nvPicPr>
        <p:blipFill>
          <a:blip r:embed="rId5"/>
          <a:stretch>
            <a:fillRect/>
          </a:stretch>
        </p:blipFill>
        <p:spPr>
          <a:xfrm>
            <a:off x="2257370" y="1044617"/>
            <a:ext cx="7334124" cy="1280271"/>
          </a:xfrm>
          <a:prstGeom prst="rect">
            <a:avLst/>
          </a:prstGeom>
        </p:spPr>
      </p:pic>
      <p:pic>
        <p:nvPicPr>
          <p:cNvPr id="16" name="Image 15">
            <a:extLst>
              <a:ext uri="{FF2B5EF4-FFF2-40B4-BE49-F238E27FC236}">
                <a16:creationId xmlns:a16="http://schemas.microsoft.com/office/drawing/2014/main" id="{92CD095B-6F3E-A7CD-D283-583ECC73AF45}"/>
              </a:ext>
            </a:extLst>
          </p:cNvPr>
          <p:cNvPicPr>
            <a:picLocks noChangeAspect="1"/>
          </p:cNvPicPr>
          <p:nvPr/>
        </p:nvPicPr>
        <p:blipFill>
          <a:blip r:embed="rId6"/>
          <a:stretch>
            <a:fillRect/>
          </a:stretch>
        </p:blipFill>
        <p:spPr>
          <a:xfrm>
            <a:off x="0" y="3086580"/>
            <a:ext cx="3166533" cy="3591542"/>
          </a:xfrm>
          <a:prstGeom prst="ellipse">
            <a:avLst/>
          </a:prstGeom>
          <a:ln>
            <a:noFill/>
          </a:ln>
          <a:effectLst>
            <a:softEdge rad="112500"/>
          </a:effectLst>
        </p:spPr>
      </p:pic>
      <p:pic>
        <p:nvPicPr>
          <p:cNvPr id="2" name="Image 1">
            <a:extLst>
              <a:ext uri="{FF2B5EF4-FFF2-40B4-BE49-F238E27FC236}">
                <a16:creationId xmlns:a16="http://schemas.microsoft.com/office/drawing/2014/main" id="{CF839FA7-9E4F-EF42-39CE-251295952936}"/>
              </a:ext>
            </a:extLst>
          </p:cNvPr>
          <p:cNvPicPr>
            <a:picLocks noChangeAspect="1"/>
          </p:cNvPicPr>
          <p:nvPr/>
        </p:nvPicPr>
        <p:blipFill>
          <a:blip r:embed="rId7"/>
          <a:stretch>
            <a:fillRect/>
          </a:stretch>
        </p:blipFill>
        <p:spPr>
          <a:xfrm>
            <a:off x="9204617" y="3278068"/>
            <a:ext cx="2985690" cy="3238978"/>
          </a:xfrm>
          <a:prstGeom prst="ellipse">
            <a:avLst/>
          </a:prstGeom>
          <a:ln>
            <a:noFill/>
          </a:ln>
          <a:effectLst>
            <a:softEdge rad="112500"/>
          </a:effectLst>
        </p:spPr>
      </p:pic>
      <p:pic>
        <p:nvPicPr>
          <p:cNvPr id="4" name="Image 3">
            <a:extLst>
              <a:ext uri="{FF2B5EF4-FFF2-40B4-BE49-F238E27FC236}">
                <a16:creationId xmlns:a16="http://schemas.microsoft.com/office/drawing/2014/main" id="{52B82052-6BDF-F0C5-7789-045434DA410E}"/>
              </a:ext>
            </a:extLst>
          </p:cNvPr>
          <p:cNvPicPr>
            <a:picLocks noChangeAspect="1"/>
          </p:cNvPicPr>
          <p:nvPr/>
        </p:nvPicPr>
        <p:blipFill>
          <a:blip r:embed="rId8"/>
          <a:stretch>
            <a:fillRect/>
          </a:stretch>
        </p:blipFill>
        <p:spPr>
          <a:xfrm>
            <a:off x="2802044" y="2446102"/>
            <a:ext cx="6767062" cy="4131732"/>
          </a:xfrm>
          <a:prstGeom prst="ellipse">
            <a:avLst/>
          </a:prstGeom>
          <a:ln>
            <a:noFill/>
          </a:ln>
          <a:effectLst>
            <a:softEdge rad="112500"/>
          </a:effectLst>
        </p:spPr>
      </p:pic>
    </p:spTree>
    <p:extLst>
      <p:ext uri="{BB962C8B-B14F-4D97-AF65-F5344CB8AC3E}">
        <p14:creationId xmlns:p14="http://schemas.microsoft.com/office/powerpoint/2010/main" val="428127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1647419"/>
            <a:ext cx="10253272" cy="4273695"/>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44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مؤسسة الترويح عبارة عن </a:t>
            </a:r>
            <a:r>
              <a:rPr kumimoji="0" lang="ar-DZ" sz="44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مرفق عامة </a:t>
            </a:r>
            <a:r>
              <a:rPr kumimoji="0" lang="ar-DZ" sz="44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يتيح للفرد </a:t>
            </a:r>
            <a:r>
              <a:rPr kumimoji="0" lang="ar-DZ" sz="44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ممارسة نشاطه </a:t>
            </a:r>
            <a:r>
              <a:rPr kumimoji="0" lang="ar-DZ" sz="44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في سهولة ويُسْر ارتفاعا به إلى </a:t>
            </a:r>
            <a:r>
              <a:rPr kumimoji="0" lang="ar-DZ" sz="44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المواطنة الصالحة </a:t>
            </a:r>
            <a:r>
              <a:rPr kumimoji="0" lang="ar-DZ" sz="44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دون تحديد أو تخصيص لنوع معين من النشاط </a:t>
            </a:r>
            <a:r>
              <a:rPr kumimoji="0" lang="ar-DZ" sz="44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ولا فئة معينة </a:t>
            </a:r>
            <a:r>
              <a:rPr kumimoji="0" lang="ar-DZ" sz="44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من المواطنين. </a:t>
            </a:r>
          </a:p>
        </p:txBody>
      </p:sp>
      <p:sp>
        <p:nvSpPr>
          <p:cNvPr id="6" name="Rectangle à coins arrondis 5"/>
          <p:cNvSpPr/>
          <p:nvPr/>
        </p:nvSpPr>
        <p:spPr>
          <a:xfrm>
            <a:off x="2472267" y="485098"/>
            <a:ext cx="7552266" cy="824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60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mn-cs"/>
              </a:rPr>
              <a:t>مفهوم مؤسسة الترويح:</a:t>
            </a:r>
          </a:p>
        </p:txBody>
      </p:sp>
    </p:spTree>
    <p:extLst>
      <p:ext uri="{BB962C8B-B14F-4D97-AF65-F5344CB8AC3E}">
        <p14:creationId xmlns:p14="http://schemas.microsoft.com/office/powerpoint/2010/main" val="32409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4837856"/>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وتعتبر مؤسسة الترويح أحد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المرافق التربوية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التي تتيح للفرد بكافة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مراحل عمره وجنسه وقطاعاته</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ممارسة ألوان النشاط الذي يتفق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وميولهم وقدراتهم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في شتى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المجالات</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الثقافية والدينية والقومية والاجتماعية والرياضية،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استثمارا لأوقات فراغهم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وإعدادهم إعدادا متكاملا متزنا بما يجعلهم قادرين على تحمل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مسؤولية بناء وطنهم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بروح العطاء والانتماء. </a:t>
            </a:r>
          </a:p>
        </p:txBody>
      </p:sp>
    </p:spTree>
    <p:extLst>
      <p:ext uri="{BB962C8B-B14F-4D97-AF65-F5344CB8AC3E}">
        <p14:creationId xmlns:p14="http://schemas.microsoft.com/office/powerpoint/2010/main" val="1499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4837856"/>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وتهدف مرافق الشباب إلى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تنشئة</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الشباب وإعداده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خلقيا وعقليا وروحيا واجتماعيا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بطريقة متوازنة بحيث لا تطغي ناحية على أخرى، أيضا تنمية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المواهب والميول والقدرات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والسمات الخاصة بالأعضاء في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محيط اجتماعي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عائلي من الشباب أنفسهم، كما تهدف إلى خلق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المواطن الصالح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ذو الشخصية المتكاملة و</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تيسير</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سبل ممارسة النشاط. </a:t>
            </a:r>
          </a:p>
        </p:txBody>
      </p:sp>
    </p:spTree>
    <p:extLst>
      <p:ext uri="{BB962C8B-B14F-4D97-AF65-F5344CB8AC3E}">
        <p14:creationId xmlns:p14="http://schemas.microsoft.com/office/powerpoint/2010/main" val="379803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4837856"/>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a:t>
            </a:r>
            <a:r>
              <a:rPr kumimoji="0" lang="ar-DZ" sz="28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مرفق الترويح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كمؤسسة له صفة تشريعية يهدف إلى تقديم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خدمات اجتماعية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محددة،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كالبـرامج الترفيهية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في مجالات ثقافيــة وعلميـة ورياضيــة وترفيهية وغيرها؛ فهو عبارة عن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تنظيم رسمي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يتضمن مجموعة من النشاطات المحدودة والموزعة داخل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البناءات التنظيمية </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وتتوفر على خصائص وسمات عامة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كالوعي</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ونسق معين من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الاتصال</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والرغبة في المساهمة المشتركة من أجل تحقيق </a:t>
            </a:r>
            <a:r>
              <a:rPr kumimoji="0" lang="ar-DZ" sz="36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الأهداف</a:t>
            </a:r>
            <a:r>
              <a:rPr kumimoji="0" lang="ar-DZ" sz="36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والأغراض التنظيمية. </a:t>
            </a:r>
            <a:endParaRPr kumimoji="0" lang="ar-DZ" sz="44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88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4837856"/>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40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يتضح من خلال ما سبق، أن </a:t>
            </a:r>
            <a:r>
              <a:rPr kumimoji="0" lang="ar-DZ" sz="40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قناعة الدول والمجتمعات</a:t>
            </a:r>
            <a:r>
              <a:rPr kumimoji="0" lang="ar-DZ" sz="40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فيما يخص </a:t>
            </a:r>
            <a:r>
              <a:rPr kumimoji="0" lang="ar-DZ" sz="40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أوقات الفراغ </a:t>
            </a:r>
            <a:r>
              <a:rPr kumimoji="0" lang="ar-DZ" sz="40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هو </a:t>
            </a:r>
            <a:r>
              <a:rPr kumimoji="0" lang="ar-DZ" sz="40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حق</a:t>
            </a:r>
            <a:r>
              <a:rPr kumimoji="0" lang="ar-DZ" sz="40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من حقوق البشرية، ومدى اهتمامهم بتقديم الأنواع المختلفة في الترويح من أجل </a:t>
            </a:r>
            <a:r>
              <a:rPr kumimoji="0" lang="ar-DZ" sz="40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إنسان منتج وفعال</a:t>
            </a:r>
            <a:r>
              <a:rPr kumimoji="0" lang="ar-DZ" sz="40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ومدى اهتمامها </a:t>
            </a:r>
            <a:r>
              <a:rPr kumimoji="0" lang="ar-DZ" sz="4000" b="1" i="0"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بمن يسير </a:t>
            </a:r>
            <a:r>
              <a:rPr kumimoji="0" lang="ar-DZ" sz="4000" b="1" i="0"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النشاطات المتعلقة بالشباب.</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428301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4837856"/>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والجزائر بين الدول التي اهتمت بهذا الموضوع من خلال قطاعها الشباب والرياضة، وذلك بإنشاء مؤسسات هدفها </a:t>
            </a:r>
            <a:r>
              <a:rPr kumimoji="0" lang="ar-DZ" sz="36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خدمة الشباب وإدماجه في المجتمع </a:t>
            </a: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وابتعاده من </a:t>
            </a:r>
            <a:r>
              <a:rPr kumimoji="0" lang="ar-DZ" sz="36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الآفات الاجتماعية</a:t>
            </a: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وتقريبه من </a:t>
            </a:r>
            <a:r>
              <a:rPr kumimoji="0" lang="ar-DZ" sz="36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النشاطات الهادفة </a:t>
            </a: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التي تسيرها </a:t>
            </a:r>
            <a:r>
              <a:rPr kumimoji="0" lang="ar-DZ" sz="36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إطارات متخصصة </a:t>
            </a: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في ذلك متخرجون من معاهد عليا تابعين لنفــــــس القطــــــاع، وسنـــوضـــــح أكثـــــــر من خلال أهـــــم المؤسسات التي تسيــــــر من طـــرف هذا القطاع وهي كما يلي:</a:t>
            </a:r>
          </a:p>
        </p:txBody>
      </p:sp>
    </p:spTree>
    <p:extLst>
      <p:ext uri="{BB962C8B-B14F-4D97-AF65-F5344CB8AC3E}">
        <p14:creationId xmlns:p14="http://schemas.microsoft.com/office/powerpoint/2010/main" val="209036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15000"/>
              </a:lnSpc>
              <a:spcAft>
                <a:spcPts val="1000"/>
              </a:spcAft>
            </a:pPr>
            <a:r>
              <a:rPr lang="ar-DZ" sz="3200" b="1" dirty="0">
                <a:solidFill>
                  <a:srgbClr val="FFFF00"/>
                </a:solidFill>
                <a:latin typeface="Calibri" panose="020F0502020204030204" pitchFamily="34" charset="0"/>
                <a:ea typeface="Calibri" panose="020F0502020204030204" pitchFamily="34" charset="0"/>
                <a:cs typeface="Sakkal Majalla" panose="02000000000000000000" pitchFamily="2" charset="-78"/>
              </a:rPr>
              <a:t> </a:t>
            </a:r>
            <a:endParaRPr lang="fr-FR" sz="2000" b="1" dirty="0">
              <a:solidFill>
                <a:prstClr val="white"/>
              </a:solidFill>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r"/>
            <a:endParaRPr lang="fr-FR" dirty="0">
              <a:ln w="0"/>
              <a:solidFill>
                <a:prstClr val="black"/>
              </a:solidFill>
              <a:effectLst>
                <a:outerShdw blurRad="38100" dist="19050" dir="2700000" algn="tl" rotWithShape="0">
                  <a:prstClr val="black">
                    <a:alpha val="40000"/>
                  </a:prstClr>
                </a:outerShdw>
              </a:effectLst>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ar-DZ" sz="8000" b="1"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latin typeface="Calibri" panose="020F0502020204030204" pitchFamily="34" charset="0"/>
                <a:ea typeface="Calibri" panose="020F0502020204030204" pitchFamily="34" charset="0"/>
                <a:cs typeface="Barada Reqa" pitchFamily="2" charset="-78"/>
              </a:rPr>
              <a:t>  </a:t>
            </a:r>
          </a:p>
          <a:p>
            <a:pPr algn="ctr"/>
            <a:r>
              <a:rPr lang="ar-DZ" sz="8000" b="1"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latin typeface="Calibri" panose="020F0502020204030204" pitchFamily="34" charset="0"/>
                <a:ea typeface="Calibri" panose="020F0502020204030204" pitchFamily="34" charset="0"/>
                <a:cs typeface="Barada Reqa" pitchFamily="2" charset="-78"/>
              </a:rPr>
              <a:t>   </a:t>
            </a:r>
            <a:r>
              <a:rPr lang="ar-DZ" sz="9600" b="1" dirty="0">
                <a:ln w="12700">
                  <a:solidFill>
                    <a:srgbClr val="E45F3C">
                      <a:lumMod val="50000"/>
                    </a:srgbClr>
                  </a:solidFill>
                  <a:prstDash val="solid"/>
                </a:ln>
                <a:solidFill>
                  <a:schemeClr val="bg1"/>
                </a:solidFill>
                <a:effectLst>
                  <a:innerShdw blurRad="177800">
                    <a:srgbClr val="E45F3C">
                      <a:lumMod val="50000"/>
                    </a:srgbClr>
                  </a:innerShdw>
                </a:effectLst>
                <a:latin typeface="Calibri" panose="020F0502020204030204" pitchFamily="34" charset="0"/>
                <a:ea typeface="Calibri" panose="020F0502020204030204" pitchFamily="34" charset="0"/>
                <a:cs typeface="Barada Reqa" pitchFamily="2" charset="-78"/>
              </a:rPr>
              <a:t>أنماط مؤسسات الشباب في الجزائر</a:t>
            </a:r>
          </a:p>
          <a:p>
            <a:pPr algn="ctr"/>
            <a:r>
              <a:rPr lang="ar-DZ" sz="9600" b="1"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latin typeface="Calibri" panose="020F0502020204030204" pitchFamily="34" charset="0"/>
                <a:ea typeface="Calibri" panose="020F0502020204030204" pitchFamily="34" charset="0"/>
                <a:cs typeface="Barada Reqa" pitchFamily="2" charset="-78"/>
              </a:rPr>
              <a:t>   </a:t>
            </a:r>
            <a:endParaRPr lang="fr-FR" sz="9600" b="1" dirty="0">
              <a:ln w="22225">
                <a:solidFill>
                  <a:srgbClr val="E33D6F"/>
                </a:solidFill>
                <a:prstDash val="solid"/>
              </a:ln>
              <a:solidFill>
                <a:srgbClr val="3B3059">
                  <a:lumMod val="20000"/>
                  <a:lumOff val="80000"/>
                </a:srgbClr>
              </a:solidFill>
              <a:cs typeface="Barada Reqa" pitchFamily="2" charset="-78"/>
            </a:endParaRPr>
          </a:p>
        </p:txBody>
      </p:sp>
    </p:spTree>
    <p:extLst>
      <p:ext uri="{BB962C8B-B14F-4D97-AF65-F5344CB8AC3E}">
        <p14:creationId xmlns:p14="http://schemas.microsoft.com/office/powerpoint/2010/main" val="40403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80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    </a:t>
            </a:r>
            <a:r>
              <a:rPr kumimoji="0" lang="ar-DZ" sz="13800" b="1" i="0" u="none" strike="noStrike" kern="1200" cap="none" spc="0" normalizeH="0" baseline="0" noProof="0" dirty="0">
                <a:ln w="12700">
                  <a:solidFill>
                    <a:srgbClr val="E45F3C">
                      <a:lumMod val="50000"/>
                    </a:srgbClr>
                  </a:solidFill>
                  <a:prstDash val="solid"/>
                </a:ln>
                <a:solidFill>
                  <a:prstClr val="white"/>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دار الشباب</a:t>
            </a:r>
            <a:endParaRPr kumimoji="0" lang="fr-FR" sz="96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426094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6" name="Rectangle à coins arrondis 5"/>
          <p:cNvSpPr/>
          <p:nvPr/>
        </p:nvSpPr>
        <p:spPr>
          <a:xfrm>
            <a:off x="2472267" y="485098"/>
            <a:ext cx="7552266" cy="824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60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Arial" panose="020B0604020202020204" pitchFamily="34" charset="0"/>
              </a:rPr>
              <a:t>مهام دار الشباب</a:t>
            </a:r>
          </a:p>
        </p:txBody>
      </p:sp>
      <p:sp>
        <p:nvSpPr>
          <p:cNvPr id="2" name="Rectangle 1">
            <a:extLst>
              <a:ext uri="{FF2B5EF4-FFF2-40B4-BE49-F238E27FC236}">
                <a16:creationId xmlns:a16="http://schemas.microsoft.com/office/drawing/2014/main" id="{969D97DD-F1E9-76A0-61A6-9F120CBD1726}"/>
              </a:ext>
            </a:extLst>
          </p:cNvPr>
          <p:cNvSpPr/>
          <p:nvPr/>
        </p:nvSpPr>
        <p:spPr>
          <a:xfrm>
            <a:off x="3073666" y="1567015"/>
            <a:ext cx="5317067" cy="6434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kern="0" dirty="0">
                <a:ln w="22225">
                  <a:solidFill>
                    <a:schemeClr val="tx1"/>
                  </a:solidFill>
                  <a:prstDash val="solid"/>
                </a:ln>
                <a:solidFill>
                  <a:schemeClr val="accent2">
                    <a:lumMod val="40000"/>
                    <a:lumOff val="60000"/>
                  </a:schemeClr>
                </a:solidFill>
                <a:latin typeface="Calibri" panose="020F0502020204030204" pitchFamily="34" charset="0"/>
                <a:cs typeface="Calibri" panose="020F0502020204030204" pitchFamily="34" charset="0"/>
              </a:rPr>
              <a:t>تلقين الشباب نشاطات </a:t>
            </a:r>
            <a:endParaRPr lang="fr-FR" b="1" dirty="0">
              <a:ln w="22225">
                <a:solidFill>
                  <a:schemeClr val="tx1"/>
                </a:solidFill>
                <a:prstDash val="solid"/>
              </a:ln>
              <a:solidFill>
                <a:schemeClr val="accent2">
                  <a:lumMod val="40000"/>
                  <a:lumOff val="60000"/>
                </a:schemeClr>
              </a:solidFill>
            </a:endParaRPr>
          </a:p>
        </p:txBody>
      </p:sp>
      <p:sp>
        <p:nvSpPr>
          <p:cNvPr id="12" name="Rectangle : coins arrondis 11">
            <a:extLst>
              <a:ext uri="{FF2B5EF4-FFF2-40B4-BE49-F238E27FC236}">
                <a16:creationId xmlns:a16="http://schemas.microsoft.com/office/drawing/2014/main" id="{29254700-BA5E-B32D-BF84-CDCB5A6FEEDC}"/>
              </a:ext>
            </a:extLst>
          </p:cNvPr>
          <p:cNvSpPr/>
          <p:nvPr/>
        </p:nvSpPr>
        <p:spPr>
          <a:xfrm>
            <a:off x="1167232" y="2474575"/>
            <a:ext cx="9129936" cy="306954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F558BBC4-B29B-5B3F-EA34-85392C047EB0}"/>
              </a:ext>
            </a:extLst>
          </p:cNvPr>
          <p:cNvSpPr/>
          <p:nvPr/>
        </p:nvSpPr>
        <p:spPr>
          <a:xfrm>
            <a:off x="7141463" y="4009348"/>
            <a:ext cx="2832522" cy="6434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kern="0" dirty="0">
                <a:solidFill>
                  <a:srgbClr val="9B6BF2">
                    <a:lumMod val="10000"/>
                  </a:srgbClr>
                </a:solidFill>
                <a:latin typeface="Calibri" panose="020F0502020204030204" pitchFamily="34" charset="0"/>
                <a:cs typeface="Calibri" panose="020F0502020204030204" pitchFamily="34" charset="0"/>
              </a:rPr>
              <a:t>3/التنشيط العلمي </a:t>
            </a:r>
            <a:endParaRPr lang="fr-FR" sz="1400" b="1" dirty="0">
              <a:ln w="22225">
                <a:solidFill>
                  <a:schemeClr val="tx1"/>
                </a:solidFill>
                <a:prstDash val="solid"/>
              </a:ln>
              <a:solidFill>
                <a:schemeClr val="accent2">
                  <a:lumMod val="40000"/>
                  <a:lumOff val="60000"/>
                </a:schemeClr>
              </a:solidFill>
            </a:endParaRPr>
          </a:p>
        </p:txBody>
      </p:sp>
      <p:sp>
        <p:nvSpPr>
          <p:cNvPr id="14" name="Rectangle 13">
            <a:extLst>
              <a:ext uri="{FF2B5EF4-FFF2-40B4-BE49-F238E27FC236}">
                <a16:creationId xmlns:a16="http://schemas.microsoft.com/office/drawing/2014/main" id="{1A135F7C-5071-C156-B899-ADE7B3CDE2F1}"/>
              </a:ext>
            </a:extLst>
          </p:cNvPr>
          <p:cNvSpPr/>
          <p:nvPr/>
        </p:nvSpPr>
        <p:spPr>
          <a:xfrm>
            <a:off x="7229456" y="2930782"/>
            <a:ext cx="2748713" cy="64346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kern="0" dirty="0">
                <a:solidFill>
                  <a:srgbClr val="9B6BF2">
                    <a:lumMod val="10000"/>
                  </a:srgbClr>
                </a:solidFill>
                <a:latin typeface="Calibri" panose="020F0502020204030204" pitchFamily="34" charset="0"/>
                <a:cs typeface="Calibri" panose="020F0502020204030204" pitchFamily="34" charset="0"/>
              </a:rPr>
              <a:t>1/التنشيط الثقافي </a:t>
            </a:r>
            <a:endParaRPr lang="fr-FR" sz="1400" b="1" dirty="0">
              <a:ln w="22225">
                <a:solidFill>
                  <a:schemeClr val="tx1"/>
                </a:solidFill>
                <a:prstDash val="solid"/>
              </a:ln>
              <a:solidFill>
                <a:schemeClr val="accent2">
                  <a:lumMod val="40000"/>
                  <a:lumOff val="60000"/>
                </a:schemeClr>
              </a:solidFill>
            </a:endParaRPr>
          </a:p>
        </p:txBody>
      </p:sp>
      <p:sp>
        <p:nvSpPr>
          <p:cNvPr id="16" name="Rectangle 15">
            <a:extLst>
              <a:ext uri="{FF2B5EF4-FFF2-40B4-BE49-F238E27FC236}">
                <a16:creationId xmlns:a16="http://schemas.microsoft.com/office/drawing/2014/main" id="{DAF4C3C7-6040-593E-8069-393D13AC127D}"/>
              </a:ext>
            </a:extLst>
          </p:cNvPr>
          <p:cNvSpPr/>
          <p:nvPr/>
        </p:nvSpPr>
        <p:spPr>
          <a:xfrm>
            <a:off x="1335672" y="4069182"/>
            <a:ext cx="4396528" cy="64346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kern="0" dirty="0">
                <a:solidFill>
                  <a:srgbClr val="002060"/>
                </a:solidFill>
                <a:latin typeface="Calibri" panose="020F0502020204030204" pitchFamily="34" charset="0"/>
                <a:cs typeface="Calibri" panose="020F0502020204030204" pitchFamily="34" charset="0"/>
              </a:rPr>
              <a:t>4/الإعلام المتعدد الوسائط</a:t>
            </a:r>
            <a:endParaRPr lang="fr-FR" b="1" dirty="0">
              <a:ln w="22225">
                <a:solidFill>
                  <a:schemeClr val="tx1"/>
                </a:solidFill>
                <a:prstDash val="solid"/>
              </a:ln>
              <a:solidFill>
                <a:srgbClr val="002060"/>
              </a:solidFill>
            </a:endParaRPr>
          </a:p>
        </p:txBody>
      </p:sp>
      <p:sp>
        <p:nvSpPr>
          <p:cNvPr id="7" name="Rectangle 6">
            <a:extLst>
              <a:ext uri="{FF2B5EF4-FFF2-40B4-BE49-F238E27FC236}">
                <a16:creationId xmlns:a16="http://schemas.microsoft.com/office/drawing/2014/main" id="{3B1CE850-3734-8055-C00F-919F2470809D}"/>
              </a:ext>
            </a:extLst>
          </p:cNvPr>
          <p:cNvSpPr/>
          <p:nvPr/>
        </p:nvSpPr>
        <p:spPr>
          <a:xfrm>
            <a:off x="1559317" y="2812998"/>
            <a:ext cx="2832522" cy="6434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kern="0" dirty="0">
                <a:solidFill>
                  <a:srgbClr val="9B6BF2">
                    <a:lumMod val="10000"/>
                  </a:srgbClr>
                </a:solidFill>
                <a:latin typeface="Calibri" panose="020F0502020204030204" pitchFamily="34" charset="0"/>
                <a:cs typeface="Calibri" panose="020F0502020204030204" pitchFamily="34" charset="0"/>
              </a:rPr>
              <a:t>2/التنشيط الفني </a:t>
            </a:r>
            <a:endParaRPr lang="fr-FR" sz="1400" b="1" dirty="0">
              <a:ln w="22225">
                <a:solidFill>
                  <a:schemeClr val="tx1"/>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85864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r"/>
            <a:endParaRPr lang="fr-FR" dirty="0">
              <a:ln w="0"/>
              <a:solidFill>
                <a:prstClr val="black"/>
              </a:solidFill>
              <a:effectLst>
                <a:outerShdw blurRad="38100" dist="19050" dir="2700000" algn="tl" rotWithShape="0">
                  <a:prstClr val="black">
                    <a:alpha val="40000"/>
                  </a:prstClr>
                </a:outerShdw>
              </a:effectLst>
            </a:endParaRPr>
          </a:p>
        </p:txBody>
      </p:sp>
      <p:sp>
        <p:nvSpPr>
          <p:cNvPr id="3" name="Rectangle à coins arrondis 2"/>
          <p:cNvSpPr/>
          <p:nvPr/>
        </p:nvSpPr>
        <p:spPr>
          <a:xfrm>
            <a:off x="969364" y="1555979"/>
            <a:ext cx="10253272" cy="4479061"/>
          </a:xfrm>
          <a:prstGeom prst="round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just" defTabSz="914400" rtl="1"/>
            <a:r>
              <a:rPr lang="ar-DZ" b="1" kern="0" dirty="0">
                <a:solidFill>
                  <a:srgbClr val="9B6BF2">
                    <a:lumMod val="10000"/>
                  </a:srgbClr>
                </a:solidFill>
              </a:rPr>
              <a:t>	              	          </a:t>
            </a:r>
          </a:p>
          <a:p>
            <a:pPr algn="just" defTabSz="914400" rtl="1"/>
            <a:endParaRPr lang="ar-DZ" b="1" kern="0" dirty="0">
              <a:solidFill>
                <a:srgbClr val="9B6BF2">
                  <a:lumMod val="10000"/>
                </a:srgbClr>
              </a:solidFill>
            </a:endParaRPr>
          </a:p>
          <a:p>
            <a:pPr algn="just" defTabSz="914400" rtl="1"/>
            <a:endParaRPr lang="ar-DZ" b="1" kern="0" dirty="0">
              <a:solidFill>
                <a:srgbClr val="9B6BF2">
                  <a:lumMod val="10000"/>
                </a:srgbClr>
              </a:solidFill>
            </a:endParaRPr>
          </a:p>
          <a:p>
            <a:pPr algn="just" defTabSz="914400" rtl="1"/>
            <a:endParaRPr lang="ar-DZ" b="1" kern="0" dirty="0">
              <a:solidFill>
                <a:srgbClr val="9B6BF2">
                  <a:lumMod val="10000"/>
                </a:srgbClr>
              </a:solidFill>
            </a:endParaRPr>
          </a:p>
          <a:p>
            <a:pPr algn="just" defTabSz="914400" rtl="1"/>
            <a:endParaRPr lang="ar-DZ" b="1" kern="0" dirty="0">
              <a:solidFill>
                <a:srgbClr val="9B6BF2">
                  <a:lumMod val="10000"/>
                </a:srgbClr>
              </a:solidFill>
            </a:endParaRPr>
          </a:p>
          <a:p>
            <a:pPr algn="just" defTabSz="914400" rtl="1"/>
            <a:endParaRPr lang="ar-DZ" b="1" kern="0" dirty="0">
              <a:solidFill>
                <a:srgbClr val="9B6BF2">
                  <a:lumMod val="10000"/>
                </a:srgbClr>
              </a:solidFill>
            </a:endParaRPr>
          </a:p>
          <a:p>
            <a:pPr algn="just" defTabSz="914400" rtl="1"/>
            <a:endParaRPr lang="ar-DZ" b="1" kern="0" dirty="0">
              <a:solidFill>
                <a:srgbClr val="9B6BF2">
                  <a:lumMod val="10000"/>
                </a:srgbClr>
              </a:solidFill>
            </a:endParaRPr>
          </a:p>
          <a:p>
            <a:pPr algn="just" defTabSz="914400" rtl="1"/>
            <a:endParaRPr lang="ar-DZ" b="1" kern="0" dirty="0">
              <a:solidFill>
                <a:srgbClr val="9B6BF2">
                  <a:lumMod val="10000"/>
                </a:srgbClr>
              </a:solidFill>
            </a:endParaRPr>
          </a:p>
          <a:p>
            <a:pPr algn="just" defTabSz="914400" rtl="1"/>
            <a:endParaRPr lang="ar-DZ" b="1" kern="0" dirty="0">
              <a:solidFill>
                <a:srgbClr val="9B6BF2">
                  <a:lumMod val="10000"/>
                </a:srgbClr>
              </a:solidFill>
            </a:endParaRPr>
          </a:p>
          <a:p>
            <a:pPr algn="just" defTabSz="914400" rtl="1"/>
            <a:endParaRPr lang="ar-DZ" b="1" kern="0" dirty="0">
              <a:solidFill>
                <a:srgbClr val="9B6BF2">
                  <a:lumMod val="10000"/>
                </a:srgbClr>
              </a:solidFill>
            </a:endParaRPr>
          </a:p>
          <a:p>
            <a:pPr algn="just" defTabSz="914400" rtl="1"/>
            <a:endParaRPr lang="ar-DZ" b="1" kern="0" dirty="0">
              <a:solidFill>
                <a:srgbClr val="9B6BF2">
                  <a:lumMod val="10000"/>
                </a:srgbClr>
              </a:solidFill>
            </a:endParaRPr>
          </a:p>
          <a:p>
            <a:pPr algn="just" defTabSz="914400" rtl="1"/>
            <a:r>
              <a:rPr lang="ar-DZ" b="1" kern="0" dirty="0">
                <a:solidFill>
                  <a:srgbClr val="9B6BF2">
                    <a:lumMod val="10000"/>
                  </a:srgbClr>
                </a:solidFill>
              </a:rPr>
              <a:t>	          	</a:t>
            </a:r>
          </a:p>
        </p:txBody>
      </p:sp>
      <p:sp>
        <p:nvSpPr>
          <p:cNvPr id="6" name="Rectangle à coins arrondis 5"/>
          <p:cNvSpPr/>
          <p:nvPr/>
        </p:nvSpPr>
        <p:spPr>
          <a:xfrm>
            <a:off x="726021" y="582488"/>
            <a:ext cx="10633962" cy="8244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b="1"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latin typeface="Calibri" panose="020F0502020204030204" pitchFamily="34" charset="0"/>
                <a:ea typeface="Calibri" panose="020F0502020204030204" pitchFamily="34" charset="0"/>
                <a:cs typeface="Sakkal Majalla" panose="02000000000000000000" pitchFamily="2" charset="-78"/>
              </a:rPr>
              <a:t>مهام دار الشباب</a:t>
            </a:r>
          </a:p>
        </p:txBody>
      </p:sp>
      <p:sp>
        <p:nvSpPr>
          <p:cNvPr id="2" name="Parchemin : horizontal 1">
            <a:extLst>
              <a:ext uri="{FF2B5EF4-FFF2-40B4-BE49-F238E27FC236}">
                <a16:creationId xmlns:a16="http://schemas.microsoft.com/office/drawing/2014/main" id="{B2954299-3692-AC8D-FC2D-247536A55EDF}"/>
              </a:ext>
            </a:extLst>
          </p:cNvPr>
          <p:cNvSpPr/>
          <p:nvPr/>
        </p:nvSpPr>
        <p:spPr>
          <a:xfrm>
            <a:off x="1939158" y="1789537"/>
            <a:ext cx="8261130" cy="1297677"/>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r" rtl="1">
              <a:buFont typeface="Wingdings" panose="05000000000000000000" pitchFamily="2" charset="2"/>
              <a:buChar char="ü"/>
            </a:pPr>
            <a:r>
              <a:rPr lang="ar-DZ" sz="3200" b="1" kern="0" dirty="0">
                <a:solidFill>
                  <a:srgbClr val="FF0000"/>
                </a:solidFill>
              </a:rPr>
              <a:t>تقترح تسليات </a:t>
            </a:r>
            <a:r>
              <a:rPr lang="ar-DZ" sz="3200" b="1" kern="0" dirty="0">
                <a:solidFill>
                  <a:srgbClr val="9B6BF2">
                    <a:lumMod val="10000"/>
                  </a:srgbClr>
                </a:solidFill>
              </a:rPr>
              <a:t>ترفيهية تستجيب </a:t>
            </a:r>
            <a:r>
              <a:rPr lang="ar-DZ" sz="3200" b="1" kern="0" dirty="0">
                <a:solidFill>
                  <a:srgbClr val="FF0000"/>
                </a:solidFill>
              </a:rPr>
              <a:t>للاحتياجات</a:t>
            </a:r>
            <a:r>
              <a:rPr lang="ar-DZ" sz="3200" b="1" kern="0" dirty="0">
                <a:solidFill>
                  <a:srgbClr val="9B6BF2">
                    <a:lumMod val="10000"/>
                  </a:srgbClr>
                </a:solidFill>
              </a:rPr>
              <a:t> الشبانية.</a:t>
            </a:r>
          </a:p>
          <a:p>
            <a:pPr algn="ctr"/>
            <a:endParaRPr lang="fr-FR" dirty="0"/>
          </a:p>
        </p:txBody>
      </p:sp>
      <p:sp>
        <p:nvSpPr>
          <p:cNvPr id="7" name="Parchemin : horizontal 6">
            <a:extLst>
              <a:ext uri="{FF2B5EF4-FFF2-40B4-BE49-F238E27FC236}">
                <a16:creationId xmlns:a16="http://schemas.microsoft.com/office/drawing/2014/main" id="{892B7F6B-B4F5-DEE8-DAF6-3574F043081D}"/>
              </a:ext>
            </a:extLst>
          </p:cNvPr>
          <p:cNvSpPr/>
          <p:nvPr/>
        </p:nvSpPr>
        <p:spPr>
          <a:xfrm>
            <a:off x="1939157" y="2751072"/>
            <a:ext cx="8261131" cy="227812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lgn="r" rtl="1">
              <a:buFont typeface="Wingdings" panose="05000000000000000000" pitchFamily="2" charset="2"/>
              <a:buChar char="ü"/>
            </a:pPr>
            <a:r>
              <a:rPr lang="ar-DZ" sz="3200" b="1" kern="0" dirty="0">
                <a:solidFill>
                  <a:srgbClr val="FF0000"/>
                </a:solidFill>
              </a:rPr>
              <a:t>تطـويــر</a:t>
            </a:r>
            <a:r>
              <a:rPr lang="ar-DZ" sz="3200" b="1" kern="0" dirty="0">
                <a:solidFill>
                  <a:srgbClr val="9B6BF2">
                    <a:lumMod val="10000"/>
                  </a:srgbClr>
                </a:solidFill>
              </a:rPr>
              <a:t> تنشيـط </a:t>
            </a:r>
            <a:r>
              <a:rPr lang="ar-DZ" sz="3200" b="1" kern="0" dirty="0">
                <a:solidFill>
                  <a:srgbClr val="FF0000"/>
                </a:solidFill>
              </a:rPr>
              <a:t>جواري</a:t>
            </a:r>
            <a:r>
              <a:rPr lang="ar-DZ" sz="3200" b="1" kern="0" dirty="0">
                <a:solidFill>
                  <a:srgbClr val="9B6BF2">
                    <a:lumMod val="10000"/>
                  </a:srgbClr>
                </a:solidFill>
              </a:rPr>
              <a:t> تجاه الشباب، لاسيما </a:t>
            </a:r>
            <a:r>
              <a:rPr lang="ar-DZ" sz="3200" b="1" kern="0" dirty="0">
                <a:solidFill>
                  <a:srgbClr val="FF0000"/>
                </a:solidFill>
              </a:rPr>
              <a:t>بالاتصال</a:t>
            </a:r>
            <a:r>
              <a:rPr lang="ar-DZ" sz="3200" b="1" kern="0" dirty="0">
                <a:solidFill>
                  <a:srgbClr val="9B6BF2">
                    <a:lumMod val="10000"/>
                  </a:srgbClr>
                </a:solidFill>
              </a:rPr>
              <a:t> مع المرافق التربويــة والحركــــة الجمعوية للشباب، والمساهمة في </a:t>
            </a:r>
            <a:r>
              <a:rPr lang="ar-DZ" sz="3200" b="1" kern="0" dirty="0">
                <a:solidFill>
                  <a:srgbClr val="FF0000"/>
                </a:solidFill>
              </a:rPr>
              <a:t>التربية والمواطنة </a:t>
            </a:r>
            <a:r>
              <a:rPr lang="ar-DZ" sz="3200" b="1" kern="0" dirty="0">
                <a:solidFill>
                  <a:srgbClr val="9B6BF2">
                    <a:lumMod val="10000"/>
                  </a:srgbClr>
                </a:solidFill>
              </a:rPr>
              <a:t>للشباب</a:t>
            </a:r>
          </a:p>
          <a:p>
            <a:pPr algn="ctr"/>
            <a:endParaRPr lang="fr-FR" dirty="0"/>
          </a:p>
        </p:txBody>
      </p:sp>
      <p:sp>
        <p:nvSpPr>
          <p:cNvPr id="10" name="Parchemin : horizontal 9">
            <a:extLst>
              <a:ext uri="{FF2B5EF4-FFF2-40B4-BE49-F238E27FC236}">
                <a16:creationId xmlns:a16="http://schemas.microsoft.com/office/drawing/2014/main" id="{4FD468E1-FDF0-6EAD-71EE-74076C862B30}"/>
              </a:ext>
            </a:extLst>
          </p:cNvPr>
          <p:cNvSpPr/>
          <p:nvPr/>
        </p:nvSpPr>
        <p:spPr>
          <a:xfrm>
            <a:off x="1939158" y="4737362"/>
            <a:ext cx="8261132" cy="1297678"/>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Wingdings" panose="05000000000000000000" pitchFamily="2" charset="2"/>
              <a:buChar char="ü"/>
            </a:pPr>
            <a:r>
              <a:rPr lang="ar-DZ" b="1" kern="0" dirty="0">
                <a:solidFill>
                  <a:srgbClr val="9B6BF2">
                    <a:lumMod val="10000"/>
                  </a:srgbClr>
                </a:solidFill>
              </a:rPr>
              <a:t> </a:t>
            </a:r>
            <a:r>
              <a:rPr lang="ar-DZ" sz="3200" b="1" kern="0" dirty="0">
                <a:solidFill>
                  <a:srgbClr val="FF0000"/>
                </a:solidFill>
              </a:rPr>
              <a:t>تطوير أنشطة </a:t>
            </a:r>
            <a:r>
              <a:rPr lang="ar-DZ" sz="3200" b="1" kern="0" dirty="0">
                <a:solidFill>
                  <a:srgbClr val="9B6BF2">
                    <a:lumMod val="10000"/>
                  </a:srgbClr>
                </a:solidFill>
              </a:rPr>
              <a:t>الوقاية العامة والاتصال والتربية الصحية والإصغاء النفساني لفائدة الشباب</a:t>
            </a:r>
            <a:r>
              <a:rPr lang="ar-DZ" sz="2000" b="1" kern="0" dirty="0">
                <a:solidFill>
                  <a:srgbClr val="9B6BF2">
                    <a:lumMod val="10000"/>
                  </a:srgbClr>
                </a:solidFill>
              </a:rPr>
              <a:t>.</a:t>
            </a:r>
            <a:endParaRPr lang="fr-FR" dirty="0"/>
          </a:p>
        </p:txBody>
      </p:sp>
    </p:spTree>
    <p:extLst>
      <p:ext uri="{BB962C8B-B14F-4D97-AF65-F5344CB8AC3E}">
        <p14:creationId xmlns:p14="http://schemas.microsoft.com/office/powerpoint/2010/main" val="53217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 </a:t>
            </a:r>
            <a:r>
              <a:rPr kumimoji="0" lang="ar-DZ" sz="40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إن أغلب الشباب مهما كانت خلفياتهم الاجتماعية ومستوياتهم الثقافية والمهنية لا يعيرون أهمية للزمن ولا يعرفون كيفية استثمار أوقات الفراغ استثمارا مبدعا وخلاقا، وغير مؤهلين لاكتساب خبرات مختلفة تعدهم لمواجهة مطالب الحياة المستقبلية، فهذه الفترة بالفعل تختلف من مجتمع لآخر تبعا لتنوع الأدوار والتغير الاجتماعي وتعقد المجتمع موضع الاهتمام، ويؤكد علماء الاجتماع على أن فترة </a:t>
            </a:r>
          </a:p>
        </p:txBody>
      </p:sp>
    </p:spTree>
    <p:extLst>
      <p:ext uri="{BB962C8B-B14F-4D97-AF65-F5344CB8AC3E}">
        <p14:creationId xmlns:p14="http://schemas.microsoft.com/office/powerpoint/2010/main" val="397432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69364" y="646387"/>
            <a:ext cx="10253272" cy="5487386"/>
          </a:xfrm>
          <a:prstGeom prst="round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a:t>
            </a:r>
          </a:p>
        </p:txBody>
      </p:sp>
      <p:sp>
        <p:nvSpPr>
          <p:cNvPr id="2" name="Parchemin : horizontal 1">
            <a:extLst>
              <a:ext uri="{FF2B5EF4-FFF2-40B4-BE49-F238E27FC236}">
                <a16:creationId xmlns:a16="http://schemas.microsoft.com/office/drawing/2014/main" id="{B2954299-3692-AC8D-FC2D-247536A55EDF}"/>
              </a:ext>
            </a:extLst>
          </p:cNvPr>
          <p:cNvSpPr/>
          <p:nvPr/>
        </p:nvSpPr>
        <p:spPr>
          <a:xfrm>
            <a:off x="1965433" y="467249"/>
            <a:ext cx="8261130" cy="1297677"/>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marR="0" lvl="0" indent="-45720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تنظيم</a:t>
            </a:r>
            <a:r>
              <a:rPr kumimoji="0" lang="ar-DZ" sz="32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تظاهرات ثقافية وعلمية ورياضية وتسلية.</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1965432" y="1663257"/>
            <a:ext cx="8261131" cy="2293183"/>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457200" marR="0" lvl="0" indent="-457200" algn="just"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تطوير أنشطة الإعلام </a:t>
            </a:r>
            <a:r>
              <a:rPr kumimoji="0" lang="ar-DZ" sz="32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تجاه الشباب ووضع في متناولهـم</a:t>
            </a:r>
          </a:p>
          <a:p>
            <a:pPr marR="0" lvl="0" algn="just" defTabSz="457200" rtl="1" eaLnBrk="1" fontAlgn="auto" latinLnBrk="0" hangingPunct="1">
              <a:lnSpc>
                <a:spcPct val="100000"/>
              </a:lnSpc>
              <a:spcBef>
                <a:spcPts val="0"/>
              </a:spcBef>
              <a:spcAft>
                <a:spcPts val="0"/>
              </a:spcAft>
              <a:buClrTx/>
              <a:buSzTx/>
              <a:tabLst/>
              <a:defRPr/>
            </a:pPr>
            <a:r>
              <a:rPr kumimoji="0" lang="ar-DZ" sz="32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كل المعلومات التي تسمح بتوجيههم </a:t>
            </a:r>
            <a:r>
              <a:rPr kumimoji="0" lang="ar-DZ" sz="32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وتمكن من إدماجهم </a:t>
            </a:r>
            <a:r>
              <a:rPr kumimoji="0" lang="ar-DZ" sz="32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في الميادين الاجتماعية والاقتصادية والثقافية.</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Parchemin : horizontal 9">
            <a:extLst>
              <a:ext uri="{FF2B5EF4-FFF2-40B4-BE49-F238E27FC236}">
                <a16:creationId xmlns:a16="http://schemas.microsoft.com/office/drawing/2014/main" id="{4FD468E1-FDF0-6EAD-71EE-74076C862B30}"/>
              </a:ext>
            </a:extLst>
          </p:cNvPr>
          <p:cNvSpPr/>
          <p:nvPr/>
        </p:nvSpPr>
        <p:spPr>
          <a:xfrm>
            <a:off x="1965431" y="3578772"/>
            <a:ext cx="8261132" cy="1409045"/>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18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a:t>
            </a:r>
            <a:r>
              <a:rPr kumimoji="0" lang="ar-DZ" sz="32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تقديم مساعدتها </a:t>
            </a:r>
            <a:r>
              <a:rPr kumimoji="0" lang="ar-DZ" sz="32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التقنية للشباب لتحقيق مشاريعهم.</a:t>
            </a:r>
          </a:p>
          <a:p>
            <a:pPr marL="285750" marR="0" lvl="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 name="Parchemin : horizontal 4">
            <a:extLst>
              <a:ext uri="{FF2B5EF4-FFF2-40B4-BE49-F238E27FC236}">
                <a16:creationId xmlns:a16="http://schemas.microsoft.com/office/drawing/2014/main" id="{5072A9A2-7755-E1A0-F263-800671A960DD}"/>
              </a:ext>
            </a:extLst>
          </p:cNvPr>
          <p:cNvSpPr/>
          <p:nvPr/>
        </p:nvSpPr>
        <p:spPr>
          <a:xfrm>
            <a:off x="1965431" y="4724728"/>
            <a:ext cx="8261132" cy="1409045"/>
          </a:xfrm>
          <a:prstGeom prst="horizont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32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توفير فضاءات </a:t>
            </a:r>
            <a:r>
              <a:rPr kumimoji="0" lang="ar-DZ" sz="32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للجمهور العريض موجهة لتعميم العلوم والتقنيات والإعلام المتعدد الوسائط. </a:t>
            </a:r>
          </a:p>
          <a:p>
            <a:pPr marL="285750" marR="0" lvl="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3223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69364" y="1189469"/>
            <a:ext cx="10253272" cy="4479061"/>
          </a:xfrm>
          <a:prstGeom prst="round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4400" b="1" i="0" strike="noStrike" kern="0" cap="none" spc="0" normalizeH="0" baseline="0" noProof="0" dirty="0">
                <a:ln>
                  <a:noFill/>
                </a:ln>
                <a:solidFill>
                  <a:srgbClr val="002060"/>
                </a:solidFill>
                <a:effectLst/>
                <a:uLnTx/>
                <a:uFillTx/>
                <a:latin typeface="Century Gothic"/>
                <a:ea typeface="+mn-ea"/>
                <a:cs typeface="Arial" panose="020B0604020202020204" pitchFamily="34" charset="0"/>
              </a:rPr>
              <a:t>فدار الشباب حسب رأينا هي مؤسسة عمومة جاءت لتحقيق </a:t>
            </a:r>
            <a:r>
              <a:rPr kumimoji="0" lang="ar-DZ" sz="44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حاجيات ورغبات الشباب </a:t>
            </a:r>
            <a:r>
              <a:rPr kumimoji="0" lang="ar-DZ" sz="4400" b="1" i="0" strike="noStrike" kern="0" cap="none" spc="0" normalizeH="0" baseline="0" noProof="0" dirty="0">
                <a:ln>
                  <a:noFill/>
                </a:ln>
                <a:solidFill>
                  <a:srgbClr val="002060"/>
                </a:solidFill>
                <a:effectLst/>
                <a:uLnTx/>
                <a:uFillTx/>
                <a:latin typeface="Century Gothic"/>
                <a:ea typeface="+mn-ea"/>
                <a:cs typeface="Arial" panose="020B0604020202020204" pitchFamily="34" charset="0"/>
              </a:rPr>
              <a:t>على مستوى </a:t>
            </a:r>
            <a:r>
              <a:rPr kumimoji="0" lang="ar-DZ" sz="44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المجتمع المحلي </a:t>
            </a:r>
            <a:r>
              <a:rPr kumimoji="0" lang="ar-DZ" sz="4400" b="1" i="0" strike="noStrike" kern="0" cap="none" spc="0" normalizeH="0" baseline="0" noProof="0" dirty="0">
                <a:ln>
                  <a:noFill/>
                </a:ln>
                <a:solidFill>
                  <a:srgbClr val="002060"/>
                </a:solidFill>
                <a:effectLst/>
                <a:uLnTx/>
                <a:uFillTx/>
                <a:latin typeface="Century Gothic"/>
                <a:ea typeface="+mn-ea"/>
                <a:cs typeface="Arial" panose="020B0604020202020204" pitchFamily="34" charset="0"/>
              </a:rPr>
              <a:t>من خلال نشاطات </a:t>
            </a:r>
            <a:r>
              <a:rPr kumimoji="0" lang="ar-DZ" sz="44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ترويحية مختلفة ومتنوعة</a:t>
            </a:r>
            <a:r>
              <a:rPr kumimoji="0" lang="ar-DZ" sz="4400" b="1" i="0" strike="noStrike" kern="0" cap="none" spc="0" normalizeH="0" baseline="0" noProof="0" dirty="0">
                <a:ln>
                  <a:noFill/>
                </a:ln>
                <a:solidFill>
                  <a:srgbClr val="002060"/>
                </a:solidFill>
                <a:effectLst/>
                <a:uLnTx/>
                <a:uFillTx/>
                <a:latin typeface="Century Gothic"/>
                <a:ea typeface="+mn-ea"/>
                <a:cs typeface="Arial" panose="020B0604020202020204" pitchFamily="34" charset="0"/>
              </a:rPr>
              <a:t>، كما أنها تقوم </a:t>
            </a:r>
            <a:r>
              <a:rPr kumimoji="0" lang="ar-DZ" sz="44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بتوجيه وإعلام الشباب وإدماجهم </a:t>
            </a:r>
            <a:r>
              <a:rPr kumimoji="0" lang="ar-DZ" sz="4400" b="1" i="0" strike="noStrike" kern="0" cap="none" spc="0" normalizeH="0" baseline="0" noProof="0" dirty="0">
                <a:ln>
                  <a:noFill/>
                </a:ln>
                <a:solidFill>
                  <a:srgbClr val="002060"/>
                </a:solidFill>
                <a:effectLst/>
                <a:uLnTx/>
                <a:uFillTx/>
                <a:latin typeface="Century Gothic"/>
                <a:ea typeface="+mn-ea"/>
                <a:cs typeface="Arial" panose="020B0604020202020204" pitchFamily="34" charset="0"/>
              </a:rPr>
              <a:t>في الحياة الاجتماعية وتزويدهم </a:t>
            </a:r>
            <a:r>
              <a:rPr kumimoji="0" lang="ar-DZ" sz="44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بالمعلومات</a:t>
            </a:r>
            <a:r>
              <a:rPr kumimoji="0" lang="ar-DZ" sz="4400" b="1" i="0" strike="noStrike" kern="0" cap="none" spc="0" normalizeH="0" baseline="0" noProof="0" dirty="0">
                <a:ln>
                  <a:noFill/>
                </a:ln>
                <a:solidFill>
                  <a:srgbClr val="002060"/>
                </a:solidFill>
                <a:effectLst/>
                <a:uLnTx/>
                <a:uFillTx/>
                <a:latin typeface="Century Gothic"/>
                <a:ea typeface="+mn-ea"/>
                <a:cs typeface="Arial" panose="020B0604020202020204" pitchFamily="34" charset="0"/>
              </a:rPr>
              <a:t> التي تخصهم.</a:t>
            </a:r>
          </a:p>
        </p:txBody>
      </p:sp>
    </p:spTree>
    <p:extLst>
      <p:ext uri="{BB962C8B-B14F-4D97-AF65-F5344CB8AC3E}">
        <p14:creationId xmlns:p14="http://schemas.microsoft.com/office/powerpoint/2010/main" val="3451413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80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    </a:t>
            </a:r>
            <a:r>
              <a:rPr kumimoji="0" lang="ar-DZ" sz="13800" b="1" i="0" u="none" strike="noStrike" kern="1200" cap="none" spc="0" normalizeH="0" baseline="0" noProof="0" dirty="0">
                <a:ln w="12700">
                  <a:solidFill>
                    <a:srgbClr val="E45F3C">
                      <a:lumMod val="50000"/>
                    </a:srgbClr>
                  </a:solidFill>
                  <a:prstDash val="solid"/>
                </a:ln>
                <a:solidFill>
                  <a:prstClr val="white"/>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القاعة المتعددة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13800" b="1" i="0" u="none" strike="noStrike" kern="1200" cap="none" spc="0" normalizeH="0" baseline="0" noProof="0" dirty="0">
                <a:ln w="12700">
                  <a:solidFill>
                    <a:srgbClr val="E45F3C">
                      <a:lumMod val="50000"/>
                    </a:srgbClr>
                  </a:solidFill>
                  <a:prstDash val="solid"/>
                </a:ln>
                <a:solidFill>
                  <a:prstClr val="white"/>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   الخدمات</a:t>
            </a:r>
            <a:endParaRPr kumimoji="0" lang="fr-FR" sz="96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3233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6" name="Rectangle à coins arrondis 5"/>
          <p:cNvSpPr/>
          <p:nvPr/>
        </p:nvSpPr>
        <p:spPr>
          <a:xfrm>
            <a:off x="726021" y="582488"/>
            <a:ext cx="10633962" cy="8244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Sakkal Majalla" panose="02000000000000000000" pitchFamily="2" charset="-78"/>
              </a:rPr>
              <a:t>مهام القاعة المتعددة الخدمات</a:t>
            </a:r>
          </a:p>
        </p:txBody>
      </p:sp>
      <p:sp>
        <p:nvSpPr>
          <p:cNvPr id="2" name="Parchemin : horizontal 1">
            <a:extLst>
              <a:ext uri="{FF2B5EF4-FFF2-40B4-BE49-F238E27FC236}">
                <a16:creationId xmlns:a16="http://schemas.microsoft.com/office/drawing/2014/main" id="{B2954299-3692-AC8D-FC2D-247536A55EDF}"/>
              </a:ext>
            </a:extLst>
          </p:cNvPr>
          <p:cNvSpPr/>
          <p:nvPr/>
        </p:nvSpPr>
        <p:spPr>
          <a:xfrm>
            <a:off x="1912437" y="1270001"/>
            <a:ext cx="8261130" cy="1663146"/>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marL="457200" marR="0" lvl="0" indent="-45720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2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تطويـر تنشيـط </a:t>
            </a: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اجتماعـي ثقافــي </a:t>
            </a:r>
            <a:r>
              <a:rPr kumimoji="0" lang="ar-DZ" sz="2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جــواري</a:t>
            </a: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داخـل محيطها، لاسيما </a:t>
            </a:r>
            <a:r>
              <a:rPr kumimoji="0" lang="ar-DZ" sz="2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بالاتصال</a:t>
            </a: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مع المؤسسات </a:t>
            </a:r>
            <a:r>
              <a:rPr kumimoji="0" lang="ar-DZ" sz="2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التربويـة والحركة الجمعوية </a:t>
            </a: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للشباب.</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1939158" y="2664372"/>
            <a:ext cx="8261131" cy="2154269"/>
          </a:xfrm>
          <a:prstGeom prst="horizontalScroll">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457200" marR="0" lvl="0" indent="-45720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توفيـر </a:t>
            </a:r>
            <a:r>
              <a:rPr kumimoji="0" lang="ar-DZ" sz="2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فضاءات تعبيــر </a:t>
            </a: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للشباب تسمح لهم بعـرض </a:t>
            </a:r>
            <a:r>
              <a:rPr kumimoji="0" lang="ar-DZ" sz="2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إبداعاتهـم</a:t>
            </a: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وإبـراز </a:t>
            </a:r>
            <a:r>
              <a:rPr kumimoji="0" lang="ar-DZ" sz="2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نشاطاتهم</a:t>
            </a: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الفنية والثقافية والعلمية </a:t>
            </a:r>
            <a:r>
              <a:rPr kumimoji="0" lang="ar-DZ" sz="2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للجمهور العريض</a:t>
            </a: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من خلال </a:t>
            </a:r>
            <a:r>
              <a:rPr kumimoji="0" lang="ar-DZ" sz="2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المعارض وتظاهرات </a:t>
            </a:r>
            <a:r>
              <a:rPr kumimoji="0" lang="ar-DZ" sz="28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الشباب الأخرى.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 name="Parchemin : horizontal 9">
            <a:extLst>
              <a:ext uri="{FF2B5EF4-FFF2-40B4-BE49-F238E27FC236}">
                <a16:creationId xmlns:a16="http://schemas.microsoft.com/office/drawing/2014/main" id="{4FD468E1-FDF0-6EAD-71EE-74076C862B30}"/>
              </a:ext>
            </a:extLst>
          </p:cNvPr>
          <p:cNvSpPr/>
          <p:nvPr/>
        </p:nvSpPr>
        <p:spPr>
          <a:xfrm>
            <a:off x="1939158" y="4493172"/>
            <a:ext cx="8261132" cy="154186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18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 </a:t>
            </a:r>
            <a:r>
              <a:rPr kumimoji="0" lang="ar-DZ" sz="3200" b="1" i="0"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تطويـر أنشطة </a:t>
            </a:r>
            <a:r>
              <a:rPr kumimoji="0" lang="ar-DZ" sz="3200" b="1" i="0"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الإعلام </a:t>
            </a:r>
            <a:r>
              <a:rPr kumimoji="0" lang="ar-DZ" sz="32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والاتصال والوقاية العامة والتربية الصحية والإصغاء النفساني لفائدة الشباب.</a:t>
            </a:r>
          </a:p>
          <a:p>
            <a:pPr marL="285750" marR="0" lvl="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6846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13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المركب الرياضي الجواري</a:t>
            </a:r>
            <a:endParaRPr kumimoji="0" lang="fr-FR" sz="199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2101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6" name="Rectangle à coins arrondis 5"/>
          <p:cNvSpPr/>
          <p:nvPr/>
        </p:nvSpPr>
        <p:spPr>
          <a:xfrm>
            <a:off x="726021" y="582488"/>
            <a:ext cx="10633962" cy="8244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Sakkal Majalla" panose="02000000000000000000" pitchFamily="2" charset="-78"/>
              </a:rPr>
              <a:t>مهام المركب الرياضي الجواري</a:t>
            </a:r>
          </a:p>
        </p:txBody>
      </p:sp>
      <p:sp>
        <p:nvSpPr>
          <p:cNvPr id="5" name="Parchemin : vertical 4">
            <a:extLst>
              <a:ext uri="{FF2B5EF4-FFF2-40B4-BE49-F238E27FC236}">
                <a16:creationId xmlns:a16="http://schemas.microsoft.com/office/drawing/2014/main" id="{88AB789F-0A8F-487E-8036-D997D001829E}"/>
              </a:ext>
            </a:extLst>
          </p:cNvPr>
          <p:cNvSpPr/>
          <p:nvPr/>
        </p:nvSpPr>
        <p:spPr>
          <a:xfrm>
            <a:off x="726021" y="1647418"/>
            <a:ext cx="10319168" cy="4513081"/>
          </a:xfrm>
          <a:prstGeom prst="verticalScroll">
            <a:avLst/>
          </a:prstGeom>
          <a:solidFill>
            <a:schemeClr val="accent4">
              <a:lumMod val="60000"/>
              <a:lumOff val="4000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5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t>
            </a:r>
            <a:r>
              <a:rPr kumimoji="0" lang="ar-DZ" sz="5400" b="1" i="0"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r>
              <a:rPr kumimoji="0" lang="ar-DZ" sz="5400" b="1" i="0"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توفير</a:t>
            </a:r>
            <a:r>
              <a:rPr kumimoji="0" lang="ar-DZ" sz="5400" b="1" i="0"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أعمال ترفيهية ورياضية للشباب.</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5400" b="1" i="0"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5400" b="1" i="0"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r>
              <a:rPr kumimoji="0" lang="ar-DZ" sz="5400" b="1" i="0"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الممارسة</a:t>
            </a:r>
            <a:r>
              <a:rPr kumimoji="0" lang="ar-DZ" sz="5400" b="1" i="0"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الرياضية الجوارية في </a:t>
            </a:r>
            <a:r>
              <a:rPr kumimoji="0" lang="ar-DZ" sz="5400" b="1" i="0"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الأحياء والمدن والبلديات</a:t>
            </a:r>
            <a:r>
              <a:rPr kumimoji="0" lang="ar-DZ" sz="5400" b="1" i="0"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t>
            </a:r>
          </a:p>
          <a:p>
            <a:pPr marL="457200" marR="0" lvl="0" indent="-457200" algn="ctr" defTabSz="457200" rtl="1" eaLnBrk="1" fontAlgn="auto" latinLnBrk="0" hangingPunct="1">
              <a:lnSpc>
                <a:spcPct val="100000"/>
              </a:lnSpc>
              <a:spcBef>
                <a:spcPts val="0"/>
              </a:spcBef>
              <a:spcAft>
                <a:spcPts val="0"/>
              </a:spcAft>
              <a:buClrTx/>
              <a:buSzTx/>
              <a:buFontTx/>
              <a:buChar char="-"/>
              <a:tabLst/>
              <a:defRPr/>
            </a:pPr>
            <a:endParaRPr kumimoji="0" lang="fr-FR" sz="32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7232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6" name="Rectangle à coins arrondis 5"/>
          <p:cNvSpPr/>
          <p:nvPr/>
        </p:nvSpPr>
        <p:spPr>
          <a:xfrm>
            <a:off x="726021" y="582488"/>
            <a:ext cx="10633962" cy="8244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Sakkal Majalla" panose="02000000000000000000" pitchFamily="2" charset="-78"/>
              </a:rPr>
              <a:t>مهام المركب الرياضي الجواري</a:t>
            </a:r>
          </a:p>
        </p:txBody>
      </p:sp>
      <p:sp>
        <p:nvSpPr>
          <p:cNvPr id="8" name="Parchemin : vertical 7">
            <a:extLst>
              <a:ext uri="{FF2B5EF4-FFF2-40B4-BE49-F238E27FC236}">
                <a16:creationId xmlns:a16="http://schemas.microsoft.com/office/drawing/2014/main" id="{038F4C27-275D-E524-D9E5-66F484CDD35C}"/>
              </a:ext>
            </a:extLst>
          </p:cNvPr>
          <p:cNvSpPr/>
          <p:nvPr/>
        </p:nvSpPr>
        <p:spPr>
          <a:xfrm>
            <a:off x="726020" y="1560785"/>
            <a:ext cx="10893166" cy="4599715"/>
          </a:xfrm>
          <a:prstGeom prst="verticalScroll">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r" rtl="1"/>
            <a:r>
              <a:rPr lang="ar-DZ" sz="4000" b="1" dirty="0">
                <a:solidFill>
                  <a:prstClr val="black"/>
                </a:solidFill>
                <a:latin typeface="Century Gothic"/>
                <a:cs typeface="Arial" panose="020B0604020202020204" pitchFamily="34" charset="0"/>
              </a:rPr>
              <a:t>- </a:t>
            </a:r>
            <a:r>
              <a:rPr lang="ar-DZ" sz="4000" b="1" dirty="0">
                <a:solidFill>
                  <a:srgbClr val="FF0000"/>
                </a:solidFill>
                <a:latin typeface="Century Gothic"/>
                <a:cs typeface="Arial" panose="020B0604020202020204" pitchFamily="34" charset="0"/>
              </a:rPr>
              <a:t>ت</a:t>
            </a:r>
            <a:r>
              <a:rPr kumimoji="0" lang="ar-DZ" sz="4000" b="1" i="0" u="none"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نظيم</a:t>
            </a:r>
            <a:r>
              <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لاسيما تظاهرات ثقافية ورياضية وتسليات مع </a:t>
            </a:r>
            <a:r>
              <a:rPr kumimoji="0" lang="ar-DZ" sz="4000" b="1" i="0" u="none"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الحركة الجمعوية للشباب</a:t>
            </a:r>
            <a:r>
              <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r>
              <a:rPr kumimoji="0" lang="ar-DZ" sz="4000" b="1" i="0" u="none"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 المساهمة في تطوير </a:t>
            </a:r>
            <a:r>
              <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نشاطات الإعلام والاتصال</a:t>
            </a:r>
          </a:p>
          <a:p>
            <a:pPr marL="0" marR="0" lvl="0" indent="0" algn="r" defTabSz="457200" rtl="1" eaLnBrk="1" fontAlgn="auto" latinLnBrk="0" hangingPunct="1">
              <a:lnSpc>
                <a:spcPct val="100000"/>
              </a:lnSpc>
              <a:spcBef>
                <a:spcPts val="0"/>
              </a:spcBef>
              <a:spcAft>
                <a:spcPts val="0"/>
              </a:spcAft>
              <a:buClrTx/>
              <a:buSzTx/>
              <a:buFontTx/>
              <a:buNone/>
              <a:tabLst/>
              <a:defRPr/>
            </a:pPr>
            <a:r>
              <a:rPr lang="ar-DZ" sz="4000" b="1" dirty="0">
                <a:solidFill>
                  <a:prstClr val="black"/>
                </a:solidFill>
                <a:latin typeface="Century Gothic"/>
                <a:cs typeface="Arial" panose="020B0604020202020204" pitchFamily="34" charset="0"/>
              </a:rPr>
              <a:t> </a:t>
            </a:r>
            <a:r>
              <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والوقاية العامة والتربية والمواطنة والإصغاء النفساني.</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0" i="0" u="none" strike="noStrike" kern="1200" cap="none" spc="0" normalizeH="0" baseline="0" noProof="0" dirty="0">
              <a:ln>
                <a:noFill/>
              </a:ln>
              <a:solidFill>
                <a:srgbClr val="002060"/>
              </a:solidFill>
              <a:effectLst/>
              <a:uLnTx/>
              <a:uFillTx/>
              <a:latin typeface="Century Gothic"/>
              <a:ea typeface="+mn-ea"/>
              <a:cs typeface="Arial" panose="020B0604020202020204" pitchFamily="34" charset="0"/>
            </a:endParaRPr>
          </a:p>
        </p:txBody>
      </p:sp>
    </p:spTree>
    <p:extLst>
      <p:ext uri="{BB962C8B-B14F-4D97-AF65-F5344CB8AC3E}">
        <p14:creationId xmlns:p14="http://schemas.microsoft.com/office/powerpoint/2010/main" val="17098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13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بيت الشباب</a:t>
            </a:r>
            <a:endParaRPr kumimoji="0" lang="fr-FR" sz="199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41283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6" name="Rectangle à coins arrondis 5"/>
          <p:cNvSpPr/>
          <p:nvPr/>
        </p:nvSpPr>
        <p:spPr>
          <a:xfrm>
            <a:off x="726021" y="582488"/>
            <a:ext cx="10633962" cy="824459"/>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Sakkal Majalla" panose="02000000000000000000" pitchFamily="2" charset="-78"/>
              </a:rPr>
              <a:t>مهام بيت الشباب</a:t>
            </a:r>
          </a:p>
        </p:txBody>
      </p:sp>
      <p:sp>
        <p:nvSpPr>
          <p:cNvPr id="5" name="Parchemin : vertical 4">
            <a:extLst>
              <a:ext uri="{FF2B5EF4-FFF2-40B4-BE49-F238E27FC236}">
                <a16:creationId xmlns:a16="http://schemas.microsoft.com/office/drawing/2014/main" id="{88AB789F-0A8F-487E-8036-D997D001829E}"/>
              </a:ext>
            </a:extLst>
          </p:cNvPr>
          <p:cNvSpPr/>
          <p:nvPr/>
        </p:nvSpPr>
        <p:spPr>
          <a:xfrm>
            <a:off x="293843" y="1469285"/>
            <a:ext cx="11498317" cy="4485290"/>
          </a:xfrm>
          <a:prstGeom prst="verticalScroll">
            <a:avLst/>
          </a:prstGeom>
          <a:ln/>
        </p:spPr>
        <p:style>
          <a:lnRef idx="1">
            <a:schemeClr val="accent6"/>
          </a:lnRef>
          <a:fillRef idx="2">
            <a:schemeClr val="accent6"/>
          </a:fillRef>
          <a:effectRef idx="1">
            <a:schemeClr val="accent6"/>
          </a:effectRef>
          <a:fontRef idx="minor">
            <a:schemeClr val="dk1"/>
          </a:fontRef>
        </p:style>
        <p:txBody>
          <a:bodyPr rtlCol="0" anchor="ctr"/>
          <a:lstStyle/>
          <a:p>
            <a:pPr algn="r" rtl="1"/>
            <a:r>
              <a:rPr lang="ar-DZ" sz="5400" b="1" dirty="0"/>
              <a:t>- </a:t>
            </a:r>
            <a:r>
              <a:rPr lang="ar-DZ" sz="5400" b="1" dirty="0">
                <a:solidFill>
                  <a:srgbClr val="FF0000"/>
                </a:solidFill>
              </a:rPr>
              <a:t>تنظيم الأسفار </a:t>
            </a:r>
            <a:r>
              <a:rPr lang="ar-DZ" sz="5400" b="1" dirty="0"/>
              <a:t>والزيارات والجولات السياحية</a:t>
            </a:r>
          </a:p>
          <a:p>
            <a:pPr algn="r" rtl="1"/>
            <a:r>
              <a:rPr lang="ar-DZ" sz="5400" b="1" dirty="0"/>
              <a:t>  للشباب.</a:t>
            </a:r>
          </a:p>
          <a:p>
            <a:pPr algn="r" rtl="1"/>
            <a:endParaRPr lang="ar-DZ" sz="5400" b="1" dirty="0"/>
          </a:p>
          <a:p>
            <a:pPr algn="r" rtl="1"/>
            <a:r>
              <a:rPr lang="ar-DZ" sz="5400" b="1" dirty="0"/>
              <a:t>- </a:t>
            </a:r>
            <a:r>
              <a:rPr lang="ar-DZ" sz="5400" b="1" dirty="0">
                <a:solidFill>
                  <a:srgbClr val="FF0000"/>
                </a:solidFill>
              </a:rPr>
              <a:t>تشجيع المبدلات </a:t>
            </a:r>
            <a:r>
              <a:rPr lang="ar-DZ" sz="5400" b="1" dirty="0"/>
              <a:t>الوطنية والدولية للشباب. </a:t>
            </a:r>
            <a:endParaRPr lang="fr-FR" sz="6000" dirty="0"/>
          </a:p>
        </p:txBody>
      </p:sp>
    </p:spTree>
    <p:extLst>
      <p:ext uri="{BB962C8B-B14F-4D97-AF65-F5344CB8AC3E}">
        <p14:creationId xmlns:p14="http://schemas.microsoft.com/office/powerpoint/2010/main" val="281946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6" name="Rectangle à coins arrondis 5"/>
          <p:cNvSpPr/>
          <p:nvPr/>
        </p:nvSpPr>
        <p:spPr>
          <a:xfrm>
            <a:off x="726021" y="582488"/>
            <a:ext cx="10633962" cy="824459"/>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Sakkal Majalla" panose="02000000000000000000" pitchFamily="2" charset="-78"/>
              </a:rPr>
              <a:t>مهام بيت الشباب</a:t>
            </a:r>
          </a:p>
        </p:txBody>
      </p:sp>
      <p:sp>
        <p:nvSpPr>
          <p:cNvPr id="8" name="Parchemin : vertical 7">
            <a:extLst>
              <a:ext uri="{FF2B5EF4-FFF2-40B4-BE49-F238E27FC236}">
                <a16:creationId xmlns:a16="http://schemas.microsoft.com/office/drawing/2014/main" id="{038F4C27-275D-E524-D9E5-66F484CDD35C}"/>
              </a:ext>
            </a:extLst>
          </p:cNvPr>
          <p:cNvSpPr/>
          <p:nvPr/>
        </p:nvSpPr>
        <p:spPr>
          <a:xfrm>
            <a:off x="726021" y="1485697"/>
            <a:ext cx="10751276" cy="4678619"/>
          </a:xfrm>
          <a:prstGeom prst="verticalScroll">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0" i="0" u="none" strike="noStrike" kern="1200" cap="none" spc="0" normalizeH="0" baseline="0" noProof="0" dirty="0">
              <a:ln>
                <a:noFill/>
              </a:ln>
              <a:solidFill>
                <a:srgbClr val="002060"/>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R="0" lvl="0" algn="just" defTabSz="457200" rtl="1" eaLnBrk="1" fontAlgn="auto" latinLnBrk="0" hangingPunct="1">
              <a:lnSpc>
                <a:spcPct val="100000"/>
              </a:lnSpc>
              <a:spcBef>
                <a:spcPts val="0"/>
              </a:spcBef>
              <a:spcAft>
                <a:spcPts val="0"/>
              </a:spcAft>
              <a:buClrTx/>
              <a:buSzTx/>
              <a:tabLst/>
              <a:defRPr/>
            </a:pPr>
            <a:r>
              <a:rPr kumimoji="0" lang="ar-DZ" sz="4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r>
              <a:rPr kumimoji="0" lang="ar-DZ" sz="4800" b="1" i="0" u="none"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تنظيم نشاطات تسلية </a:t>
            </a:r>
            <a:r>
              <a:rPr kumimoji="0" lang="ar-DZ" sz="4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لفائدة مستعملي بيت الشباب.</a:t>
            </a:r>
          </a:p>
          <a:p>
            <a:pPr marR="0" lvl="0" algn="just" defTabSz="457200" rtl="1" eaLnBrk="1" fontAlgn="auto" latinLnBrk="0" hangingPunct="1">
              <a:lnSpc>
                <a:spcPct val="100000"/>
              </a:lnSpc>
              <a:spcBef>
                <a:spcPts val="0"/>
              </a:spcBef>
              <a:spcAft>
                <a:spcPts val="0"/>
              </a:spcAft>
              <a:buClrTx/>
              <a:buSzTx/>
              <a:tabLst/>
              <a:defRPr/>
            </a:pPr>
            <a:endParaRPr kumimoji="0" lang="ar-DZ" sz="4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r>
              <a:rPr kumimoji="0" lang="ar-DZ" sz="4800" b="1" i="0" u="none"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إيواء الشباب المنخرط </a:t>
            </a:r>
            <a:r>
              <a:rPr kumimoji="0" lang="ar-DZ" sz="4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طبقا للتنظيم المنصوص عليه في هذا المجال الساري المفعول.</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0" i="0" u="none" strike="noStrike" kern="1200" cap="none" spc="0" normalizeH="0" baseline="0" noProof="0" dirty="0">
              <a:ln>
                <a:noFill/>
              </a:ln>
              <a:solidFill>
                <a:srgbClr val="002060"/>
              </a:solidFill>
              <a:effectLst/>
              <a:uLnTx/>
              <a:uFillTx/>
              <a:latin typeface="Century Gothic"/>
              <a:ea typeface="+mn-ea"/>
              <a:cs typeface="Arial" panose="020B0604020202020204" pitchFamily="34" charset="0"/>
            </a:endParaRPr>
          </a:p>
        </p:txBody>
      </p:sp>
    </p:spTree>
    <p:extLst>
      <p:ext uri="{BB962C8B-B14F-4D97-AF65-F5344CB8AC3E}">
        <p14:creationId xmlns:p14="http://schemas.microsoft.com/office/powerpoint/2010/main" val="101198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الشباب تبدأ حينما يحاول المجتمع تأهيل الشخص وأداء دوره في السياق الاجتماعي وفقا لمعايير والقواعد الاجتماعية؛ فالشباب يعاني كثير من المشكلات التي ترتبط بحاجاته الأولية مثل الصحة، الجنس، عدم معرفتهم لميولهم الحقيقية وذكائهم، ومظاهر التناقض، وعدم معرفة كيفية اختيارهم لمستقبلهم المهني، وعدم وجود فهم سليم لدى الآباء لطبيعة التطور نحو الأبناء مما يزيد مشكلات التكيف بين الآباء، وضعف فعالية الشباب في الاهتمام من أجل النهوض بالمجتمع بسبب استشعارهم بالحيرة والقلق...إلخ.</a:t>
            </a:r>
            <a:endParaRPr kumimoji="0" lang="ar-DZ" sz="54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2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6" name="Rectangle à coins arrondis 5"/>
          <p:cNvSpPr/>
          <p:nvPr/>
        </p:nvSpPr>
        <p:spPr>
          <a:xfrm>
            <a:off x="726021" y="519426"/>
            <a:ext cx="10633962" cy="824459"/>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Sakkal Majalla" panose="02000000000000000000" pitchFamily="2" charset="-78"/>
              </a:rPr>
              <a:t>مهام بيت الشباب</a:t>
            </a:r>
          </a:p>
        </p:txBody>
      </p:sp>
      <p:sp>
        <p:nvSpPr>
          <p:cNvPr id="11" name="Parchemin : vertical 10">
            <a:extLst>
              <a:ext uri="{FF2B5EF4-FFF2-40B4-BE49-F238E27FC236}">
                <a16:creationId xmlns:a16="http://schemas.microsoft.com/office/drawing/2014/main" id="{B8A6F2F6-AA0D-7EBD-131A-B14CD3CF6561}"/>
              </a:ext>
            </a:extLst>
          </p:cNvPr>
          <p:cNvSpPr/>
          <p:nvPr/>
        </p:nvSpPr>
        <p:spPr>
          <a:xfrm>
            <a:off x="283779" y="1485697"/>
            <a:ext cx="11303875" cy="4678620"/>
          </a:xfrm>
          <a:prstGeom prst="verticalScroll">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r>
              <a:rPr kumimoji="0" lang="ar-DZ" sz="4000" b="1" i="0" u="none"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توفير كل الخدمات </a:t>
            </a:r>
            <a:r>
              <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التي من شأنها ضمان شروط حسنة لإقامة المنخرطين، وتشجع الصداقة والضيافة.</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t>
            </a:r>
            <a:r>
              <a:rPr kumimoji="0" lang="ar-DZ" sz="4000" b="1" i="0" u="none" strike="noStrike" kern="1200" cap="none" spc="0" normalizeH="0" baseline="0" noProof="0" dirty="0">
                <a:ln>
                  <a:noFill/>
                </a:ln>
                <a:solidFill>
                  <a:srgbClr val="FF0000"/>
                </a:solidFill>
                <a:effectLst/>
                <a:uLnTx/>
                <a:uFillTx/>
                <a:latin typeface="Century Gothic"/>
                <a:ea typeface="+mn-ea"/>
                <a:cs typeface="Arial" panose="020B0604020202020204" pitchFamily="34" charset="0"/>
              </a:rPr>
              <a:t>المساهمــة في تطوير </a:t>
            </a:r>
            <a:r>
              <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نشاطات الإعـلام والاتصال والوقايـة العامة والتربية الصحية والإصغاء النفساني لفائدة الشباب.</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p:txBody>
      </p:sp>
    </p:spTree>
    <p:extLst>
      <p:ext uri="{BB962C8B-B14F-4D97-AF65-F5344CB8AC3E}">
        <p14:creationId xmlns:p14="http://schemas.microsoft.com/office/powerpoint/2010/main" val="15530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13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مخيم الشباب</a:t>
            </a:r>
            <a:endParaRPr kumimoji="0" lang="fr-FR" sz="199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12412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11" name="Parchemin : vertical 10">
            <a:extLst>
              <a:ext uri="{FF2B5EF4-FFF2-40B4-BE49-F238E27FC236}">
                <a16:creationId xmlns:a16="http://schemas.microsoft.com/office/drawing/2014/main" id="{B8A6F2F6-AA0D-7EBD-131A-B14CD3CF6561}"/>
              </a:ext>
            </a:extLst>
          </p:cNvPr>
          <p:cNvSpPr/>
          <p:nvPr/>
        </p:nvSpPr>
        <p:spPr>
          <a:xfrm>
            <a:off x="283779" y="1452666"/>
            <a:ext cx="11303875" cy="4822846"/>
          </a:xfrm>
          <a:prstGeom prst="verticalScroll">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lvl="0" algn="r" rtl="1"/>
            <a:r>
              <a:rPr lang="ar-DZ" sz="4400" b="1" dirty="0">
                <a:solidFill>
                  <a:prstClr val="black"/>
                </a:solidFill>
              </a:rPr>
              <a:t>- </a:t>
            </a:r>
            <a:r>
              <a:rPr lang="ar-DZ" sz="4400" b="1" dirty="0">
                <a:solidFill>
                  <a:srgbClr val="FF0000"/>
                </a:solidFill>
              </a:rPr>
              <a:t>تنظيم وتطوير </a:t>
            </a:r>
            <a:r>
              <a:rPr lang="ar-DZ" sz="4400" b="1" dirty="0">
                <a:solidFill>
                  <a:prstClr val="black"/>
                </a:solidFill>
              </a:rPr>
              <a:t>المبادلات الوطنية والدولية للشباب.</a:t>
            </a:r>
          </a:p>
          <a:p>
            <a:pPr lvl="0" algn="just" rtl="1"/>
            <a:endParaRPr kumimoji="0" lang="ar-DZ" sz="4400" b="1" i="0" u="none" strike="noStrike" kern="1200" cap="none" spc="0" normalizeH="0" baseline="0" noProof="0" dirty="0">
              <a:ln>
                <a:noFill/>
              </a:ln>
              <a:solidFill>
                <a:prstClr val="black"/>
              </a:solidFill>
              <a:effectLst/>
              <a:uLnTx/>
              <a:uFillTx/>
              <a:latin typeface="Century Gothic"/>
              <a:cs typeface="Arial" panose="020B0604020202020204" pitchFamily="34" charset="0"/>
            </a:endParaRPr>
          </a:p>
          <a:p>
            <a:pPr marL="571500" lvl="0" indent="-571500" algn="just" rtl="1">
              <a:buFontTx/>
              <a:buChar char="-"/>
            </a:pPr>
            <a:r>
              <a:rPr lang="ar-DZ" sz="4400" b="1" dirty="0">
                <a:solidFill>
                  <a:srgbClr val="FF0000"/>
                </a:solidFill>
              </a:rPr>
              <a:t>تنظيم نشاطات </a:t>
            </a:r>
            <a:r>
              <a:rPr lang="ar-DZ" sz="4400" b="1" dirty="0">
                <a:solidFill>
                  <a:prstClr val="black"/>
                </a:solidFill>
              </a:rPr>
              <a:t>تسلية مثل الجولات على الأقدام أو بكل وسيلة أخرى والتخييم والمعسكر لفائدة الشباب.</a:t>
            </a:r>
          </a:p>
          <a:p>
            <a:pPr lvl="0" algn="just" rtl="1"/>
            <a:endParaRPr lang="ar-DZ" sz="4400" b="1" dirty="0">
              <a:solidFill>
                <a:srgbClr val="FF0000"/>
              </a:solidFill>
            </a:endParaRPr>
          </a:p>
          <a:p>
            <a:pPr lvl="0" algn="just" rtl="1"/>
            <a:r>
              <a:rPr lang="ar-DZ" sz="4400" b="1" dirty="0">
                <a:solidFill>
                  <a:srgbClr val="FF0000"/>
                </a:solidFill>
              </a:rPr>
              <a:t>- تنظيم لقاءات </a:t>
            </a:r>
            <a:r>
              <a:rPr lang="ar-DZ" sz="4400" b="1" dirty="0">
                <a:solidFill>
                  <a:prstClr val="black"/>
                </a:solidFill>
              </a:rPr>
              <a:t>ثقافية وعلمية لفائدة الشباب.</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p:txBody>
      </p:sp>
      <p:sp>
        <p:nvSpPr>
          <p:cNvPr id="2" name="Rectangle à coins arrondis 5">
            <a:extLst>
              <a:ext uri="{FF2B5EF4-FFF2-40B4-BE49-F238E27FC236}">
                <a16:creationId xmlns:a16="http://schemas.microsoft.com/office/drawing/2014/main" id="{F4179AAF-1F2B-C00C-D1E1-4BEF52EFFBA1}"/>
              </a:ext>
            </a:extLst>
          </p:cNvPr>
          <p:cNvSpPr/>
          <p:nvPr/>
        </p:nvSpPr>
        <p:spPr>
          <a:xfrm>
            <a:off x="726021" y="519426"/>
            <a:ext cx="10633962" cy="824459"/>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Sakkal Majalla" panose="02000000000000000000" pitchFamily="2" charset="-78"/>
              </a:rPr>
              <a:t>مهام مخيم الشباب</a:t>
            </a:r>
          </a:p>
        </p:txBody>
      </p:sp>
    </p:spTree>
    <p:extLst>
      <p:ext uri="{BB962C8B-B14F-4D97-AF65-F5344CB8AC3E}">
        <p14:creationId xmlns:p14="http://schemas.microsoft.com/office/powerpoint/2010/main" val="37635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11" name="Parchemin : vertical 10">
            <a:extLst>
              <a:ext uri="{FF2B5EF4-FFF2-40B4-BE49-F238E27FC236}">
                <a16:creationId xmlns:a16="http://schemas.microsoft.com/office/drawing/2014/main" id="{B8A6F2F6-AA0D-7EBD-131A-B14CD3CF6561}"/>
              </a:ext>
            </a:extLst>
          </p:cNvPr>
          <p:cNvSpPr/>
          <p:nvPr/>
        </p:nvSpPr>
        <p:spPr>
          <a:xfrm>
            <a:off x="283779" y="599090"/>
            <a:ext cx="11303875" cy="5801709"/>
          </a:xfrm>
          <a:prstGeom prst="verticalScroll">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lvl="0" algn="r" rtl="1"/>
            <a:endParaRPr lang="ar-DZ" sz="4000" b="1" dirty="0">
              <a:solidFill>
                <a:prstClr val="black"/>
              </a:solidFill>
            </a:endParaRPr>
          </a:p>
          <a:p>
            <a:pPr lvl="0" algn="r" rtl="1"/>
            <a:r>
              <a:rPr lang="ar-DZ" sz="4000" b="1" dirty="0">
                <a:solidFill>
                  <a:prstClr val="black"/>
                </a:solidFill>
              </a:rPr>
              <a:t>-</a:t>
            </a:r>
            <a:r>
              <a:rPr lang="ar-DZ" sz="4000" b="1" dirty="0">
                <a:solidFill>
                  <a:srgbClr val="FF0000"/>
                </a:solidFill>
              </a:rPr>
              <a:t> احتضان </a:t>
            </a:r>
            <a:r>
              <a:rPr lang="ar-DZ" sz="4000" b="1" dirty="0">
                <a:solidFill>
                  <a:prstClr val="black"/>
                </a:solidFill>
              </a:rPr>
              <a:t>كل اللقاءات والأيام الدراسية والتربصات التكوين لفائدة الشباب والأطفال.</a:t>
            </a:r>
          </a:p>
          <a:p>
            <a:pPr lvl="0" algn="r" rtl="1"/>
            <a:r>
              <a:rPr lang="ar-DZ" sz="4000" b="1" dirty="0">
                <a:solidFill>
                  <a:prstClr val="black"/>
                </a:solidFill>
              </a:rPr>
              <a:t>- </a:t>
            </a:r>
            <a:r>
              <a:rPr lang="ar-DZ" sz="4000" b="1" dirty="0">
                <a:solidFill>
                  <a:srgbClr val="FF0000"/>
                </a:solidFill>
              </a:rPr>
              <a:t>توفير كل الخدمات </a:t>
            </a:r>
            <a:r>
              <a:rPr lang="ar-DZ" sz="4000" b="1" dirty="0">
                <a:solidFill>
                  <a:prstClr val="black"/>
                </a:solidFill>
              </a:rPr>
              <a:t>التي من شانها ضمان الشروط الحسنة لإقامة الشباب.</a:t>
            </a:r>
          </a:p>
          <a:p>
            <a:pPr lvl="0" algn="r" rtl="1"/>
            <a:r>
              <a:rPr lang="ar-DZ" sz="4000" b="1" dirty="0">
                <a:solidFill>
                  <a:prstClr val="black"/>
                </a:solidFill>
              </a:rPr>
              <a:t>- </a:t>
            </a:r>
            <a:r>
              <a:rPr lang="ar-DZ" sz="4000" b="1" dirty="0">
                <a:solidFill>
                  <a:srgbClr val="FF0000"/>
                </a:solidFill>
              </a:rPr>
              <a:t>توفير وسائل </a:t>
            </a:r>
            <a:r>
              <a:rPr lang="ar-DZ" sz="4000" b="1" dirty="0">
                <a:solidFill>
                  <a:prstClr val="black"/>
                </a:solidFill>
              </a:rPr>
              <a:t>تنظيم نشاطات سليمة وتربوية للشباب قصد تدعيم الصداقة بين الشباب.</a:t>
            </a:r>
          </a:p>
          <a:p>
            <a:pPr lvl="0" algn="r" rtl="1"/>
            <a:endParaRPr lang="ar-DZ" sz="4000" b="1" dirty="0">
              <a:solidFill>
                <a:prstClr val="black"/>
              </a:solidFill>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p:txBody>
      </p:sp>
    </p:spTree>
    <p:extLst>
      <p:ext uri="{BB962C8B-B14F-4D97-AF65-F5344CB8AC3E}">
        <p14:creationId xmlns:p14="http://schemas.microsoft.com/office/powerpoint/2010/main" val="6346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11" name="Parchemin : vertical 10">
            <a:extLst>
              <a:ext uri="{FF2B5EF4-FFF2-40B4-BE49-F238E27FC236}">
                <a16:creationId xmlns:a16="http://schemas.microsoft.com/office/drawing/2014/main" id="{B8A6F2F6-AA0D-7EBD-131A-B14CD3CF6561}"/>
              </a:ext>
            </a:extLst>
          </p:cNvPr>
          <p:cNvSpPr/>
          <p:nvPr/>
        </p:nvSpPr>
        <p:spPr>
          <a:xfrm>
            <a:off x="914399" y="892257"/>
            <a:ext cx="9655302" cy="4770720"/>
          </a:xfrm>
          <a:prstGeom prst="verticalScroll">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lvl="0" algn="just" rtl="1"/>
            <a:endParaRPr lang="ar-DZ" sz="4400" b="1" dirty="0">
              <a:solidFill>
                <a:prstClr val="black"/>
              </a:solidFill>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p:txBody>
      </p:sp>
      <p:sp>
        <p:nvSpPr>
          <p:cNvPr id="3" name="Rectangle : coins arrondis 2">
            <a:extLst>
              <a:ext uri="{FF2B5EF4-FFF2-40B4-BE49-F238E27FC236}">
                <a16:creationId xmlns:a16="http://schemas.microsoft.com/office/drawing/2014/main" id="{94229185-67E7-E1ED-FCB2-DB0EA95F028C}"/>
              </a:ext>
            </a:extLst>
          </p:cNvPr>
          <p:cNvSpPr/>
          <p:nvPr/>
        </p:nvSpPr>
        <p:spPr>
          <a:xfrm>
            <a:off x="1989857" y="1629078"/>
            <a:ext cx="7677807" cy="1182413"/>
          </a:xfrm>
          <a:prstGeom prst="round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prstClr val="black"/>
                </a:solidFill>
              </a:rPr>
              <a:t>- </a:t>
            </a:r>
            <a:r>
              <a:rPr lang="ar-DZ" sz="3200" b="1" dirty="0">
                <a:solidFill>
                  <a:srgbClr val="FF0000"/>
                </a:solidFill>
              </a:rPr>
              <a:t>المساهمة</a:t>
            </a:r>
            <a:r>
              <a:rPr lang="ar-DZ" sz="3200" b="1" dirty="0">
                <a:solidFill>
                  <a:prstClr val="black"/>
                </a:solidFill>
              </a:rPr>
              <a:t> في تطوير </a:t>
            </a:r>
            <a:r>
              <a:rPr lang="ar-DZ" sz="3200" b="1" dirty="0">
                <a:solidFill>
                  <a:srgbClr val="FF0000"/>
                </a:solidFill>
              </a:rPr>
              <a:t>نشاطات</a:t>
            </a:r>
            <a:r>
              <a:rPr lang="ar-DZ" sz="3200" b="1" dirty="0">
                <a:solidFill>
                  <a:prstClr val="black"/>
                </a:solidFill>
              </a:rPr>
              <a:t> الإعلام والاتصال والوقاية العامة والتربية والمواطنة والإصغاء النفساني. </a:t>
            </a:r>
          </a:p>
          <a:p>
            <a:pPr algn="ctr"/>
            <a:endParaRPr lang="fr-FR" dirty="0"/>
          </a:p>
        </p:txBody>
      </p:sp>
      <p:sp>
        <p:nvSpPr>
          <p:cNvPr id="5" name="Rectangle : coins arrondis 4">
            <a:extLst>
              <a:ext uri="{FF2B5EF4-FFF2-40B4-BE49-F238E27FC236}">
                <a16:creationId xmlns:a16="http://schemas.microsoft.com/office/drawing/2014/main" id="{F4F42D91-E431-E2C6-46B1-954D8FD70B0C}"/>
              </a:ext>
            </a:extLst>
          </p:cNvPr>
          <p:cNvSpPr/>
          <p:nvPr/>
        </p:nvSpPr>
        <p:spPr>
          <a:xfrm>
            <a:off x="1989857" y="3534130"/>
            <a:ext cx="7677807" cy="16947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prstClr val="black"/>
                </a:solidFill>
              </a:rPr>
              <a:t>- يمكن أن يستخدم خلال مخيم الشباب موسم الصيفي كمكان </a:t>
            </a:r>
            <a:r>
              <a:rPr lang="ar-DZ" sz="3200" b="1" dirty="0">
                <a:solidFill>
                  <a:srgbClr val="FF0000"/>
                </a:solidFill>
              </a:rPr>
              <a:t>تنظيم لمراكز العطل والتسلية للأطفال والشباب </a:t>
            </a:r>
            <a:r>
              <a:rPr lang="ar-DZ" sz="3200" b="1" dirty="0">
                <a:solidFill>
                  <a:prstClr val="black"/>
                </a:solidFill>
              </a:rPr>
              <a:t>طبقا للتنظيم الساري المفعول.</a:t>
            </a:r>
          </a:p>
          <a:p>
            <a:pPr algn="ctr"/>
            <a:endParaRPr lang="fr-FR" dirty="0"/>
          </a:p>
        </p:txBody>
      </p:sp>
    </p:spTree>
    <p:extLst>
      <p:ext uri="{BB962C8B-B14F-4D97-AF65-F5344CB8AC3E}">
        <p14:creationId xmlns:p14="http://schemas.microsoft.com/office/powerpoint/2010/main" val="299531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69364" y="1189469"/>
            <a:ext cx="10253272" cy="4479061"/>
          </a:xfrm>
          <a:prstGeom prst="round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002060"/>
                </a:solidFill>
                <a:effectLst/>
                <a:uLnTx/>
                <a:uFillTx/>
                <a:latin typeface="Century Gothic"/>
                <a:ea typeface="+mn-ea"/>
                <a:cs typeface="Arial" panose="020B0604020202020204" pitchFamily="34" charset="0"/>
              </a:rPr>
              <a:t> ويمكن القول من خلال المهام الموكلة لمخيم الشباب، فإنه هو ذلك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الفضاء</a:t>
            </a:r>
            <a:r>
              <a:rPr kumimoji="0" lang="ar-DZ" sz="3600" b="1" i="0" u="none" strike="noStrike" kern="0" cap="none" spc="0" normalizeH="0" baseline="0" noProof="0" dirty="0">
                <a:ln>
                  <a:noFill/>
                </a:ln>
                <a:solidFill>
                  <a:srgbClr val="002060"/>
                </a:solidFill>
                <a:effectLst/>
                <a:uLnTx/>
                <a:uFillTx/>
                <a:latin typeface="Century Gothic"/>
                <a:ea typeface="+mn-ea"/>
                <a:cs typeface="Arial" panose="020B0604020202020204" pitchFamily="34" charset="0"/>
              </a:rPr>
              <a:t> الذي من خلاله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يلتقي الشباب </a:t>
            </a:r>
            <a:r>
              <a:rPr kumimoji="0" lang="ar-DZ" sz="3600" b="1" i="0" u="none" strike="noStrike" kern="0" cap="none" spc="0" normalizeH="0" baseline="0" noProof="0" dirty="0">
                <a:ln>
                  <a:noFill/>
                </a:ln>
                <a:solidFill>
                  <a:srgbClr val="002060"/>
                </a:solidFill>
                <a:effectLst/>
                <a:uLnTx/>
                <a:uFillTx/>
                <a:latin typeface="Century Gothic"/>
                <a:ea typeface="+mn-ea"/>
                <a:cs typeface="Arial" panose="020B0604020202020204" pitchFamily="34" charset="0"/>
              </a:rPr>
              <a:t>قصد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التسلية والتخييم</a:t>
            </a:r>
            <a:r>
              <a:rPr kumimoji="0" lang="ar-DZ" sz="3600" b="1" i="0" u="none" strike="noStrike" kern="0" cap="none" spc="0" normalizeH="0" baseline="0" noProof="0" dirty="0">
                <a:ln>
                  <a:noFill/>
                </a:ln>
                <a:solidFill>
                  <a:srgbClr val="002060"/>
                </a:solidFill>
                <a:effectLst/>
                <a:uLnTx/>
                <a:uFillTx/>
                <a:latin typeface="Century Gothic"/>
                <a:ea typeface="+mn-ea"/>
                <a:cs typeface="Arial" panose="020B0604020202020204" pitchFamily="34" charset="0"/>
              </a:rPr>
              <a:t>، ويتبادل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الثقافات</a:t>
            </a:r>
            <a:r>
              <a:rPr kumimoji="0" lang="ar-DZ" sz="3600" b="1" i="0" u="none" strike="noStrike" kern="0" cap="none" spc="0" normalizeH="0" baseline="0" noProof="0" dirty="0">
                <a:ln>
                  <a:noFill/>
                </a:ln>
                <a:solidFill>
                  <a:srgbClr val="002060"/>
                </a:solidFill>
                <a:effectLst/>
                <a:uLnTx/>
                <a:uFillTx/>
                <a:latin typeface="Century Gothic"/>
                <a:ea typeface="+mn-ea"/>
                <a:cs typeface="Arial" panose="020B0604020202020204" pitchFamily="34" charset="0"/>
              </a:rPr>
              <a:t> بين شباب المناطق المختلفة في الجزائر، مما تسهل عملية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التواصل</a:t>
            </a:r>
            <a:r>
              <a:rPr kumimoji="0" lang="ar-DZ" sz="3600" b="1" i="0" u="none" strike="noStrike" kern="0" cap="none" spc="0" normalizeH="0" baseline="0" noProof="0" dirty="0">
                <a:ln>
                  <a:noFill/>
                </a:ln>
                <a:solidFill>
                  <a:srgbClr val="002060"/>
                </a:solidFill>
                <a:effectLst/>
                <a:uLnTx/>
                <a:uFillTx/>
                <a:latin typeface="Century Gothic"/>
                <a:ea typeface="+mn-ea"/>
                <a:cs typeface="Arial" panose="020B0604020202020204" pitchFamily="34" charset="0"/>
              </a:rPr>
              <a:t> فيما بينهم؛ فهو المكان الذي يعبر عن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حريتهم</a:t>
            </a:r>
            <a:r>
              <a:rPr kumimoji="0" lang="ar-DZ" sz="3600" b="1" i="0" u="none" strike="noStrike" kern="0" cap="none" spc="0" normalizeH="0" baseline="0" noProof="0" dirty="0">
                <a:ln>
                  <a:noFill/>
                </a:ln>
                <a:solidFill>
                  <a:srgbClr val="002060"/>
                </a:solidFill>
                <a:effectLst/>
                <a:uLnTx/>
                <a:uFillTx/>
                <a:latin typeface="Century Gothic"/>
                <a:ea typeface="+mn-ea"/>
                <a:cs typeface="Arial" panose="020B0604020202020204" pitchFamily="34" charset="0"/>
              </a:rPr>
              <a:t> بمعنى الكلمة ويوفر لهم كل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الخدمات</a:t>
            </a:r>
            <a:r>
              <a:rPr kumimoji="0" lang="ar-DZ" sz="3600" b="1" i="0" u="none" strike="noStrike" kern="0" cap="none" spc="0" normalizeH="0" baseline="0" noProof="0" dirty="0">
                <a:ln>
                  <a:noFill/>
                </a:ln>
                <a:solidFill>
                  <a:srgbClr val="002060"/>
                </a:solidFill>
                <a:effectLst/>
                <a:uLnTx/>
                <a:uFillTx/>
                <a:latin typeface="Century Gothic"/>
                <a:ea typeface="+mn-ea"/>
                <a:cs typeface="Arial" panose="020B0604020202020204" pitchFamily="34" charset="0"/>
              </a:rPr>
              <a:t> اللازمة في هذا الشأن، وأكثر توسعا لهذا العنصر بالذات، خصصنا عنصرا يحيط بجو التخييم ألا وهي مراكز العطل والترفيه.</a:t>
            </a:r>
          </a:p>
        </p:txBody>
      </p:sp>
    </p:spTree>
    <p:extLst>
      <p:ext uri="{BB962C8B-B14F-4D97-AF65-F5344CB8AC3E}">
        <p14:creationId xmlns:p14="http://schemas.microsoft.com/office/powerpoint/2010/main" val="1353256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13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المراكز العطل والترفيه </a:t>
            </a:r>
            <a:endParaRPr kumimoji="0" lang="fr-FR" sz="199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154615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6" name="Rectangle à coins arrondis 5"/>
          <p:cNvSpPr/>
          <p:nvPr/>
        </p:nvSpPr>
        <p:spPr>
          <a:xfrm>
            <a:off x="726021" y="582488"/>
            <a:ext cx="10633962" cy="824459"/>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Sakkal Majalla" panose="02000000000000000000" pitchFamily="2" charset="-78"/>
              </a:rPr>
              <a:t>المراكز للعطل والترفيه -دورها وأهدافها</a:t>
            </a:r>
          </a:p>
        </p:txBody>
      </p:sp>
      <p:sp>
        <p:nvSpPr>
          <p:cNvPr id="8" name="Parchemin : vertical 7">
            <a:extLst>
              <a:ext uri="{FF2B5EF4-FFF2-40B4-BE49-F238E27FC236}">
                <a16:creationId xmlns:a16="http://schemas.microsoft.com/office/drawing/2014/main" id="{038F4C27-275D-E524-D9E5-66F484CDD35C}"/>
              </a:ext>
            </a:extLst>
          </p:cNvPr>
          <p:cNvSpPr/>
          <p:nvPr/>
        </p:nvSpPr>
        <p:spPr>
          <a:xfrm>
            <a:off x="726021" y="1485697"/>
            <a:ext cx="10751276" cy="4678619"/>
          </a:xfrm>
          <a:prstGeom prst="verticalScroll">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0" i="0" u="none" strike="noStrike" kern="1200" cap="none" spc="0" normalizeH="0" baseline="0" noProof="0" dirty="0">
              <a:ln>
                <a:noFill/>
              </a:ln>
              <a:solidFill>
                <a:srgbClr val="002060"/>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lvl="0" algn="just" rtl="1">
              <a:defRPr/>
            </a:pPr>
            <a:r>
              <a:rPr lang="ar-DZ" sz="4000" b="1" dirty="0">
                <a:solidFill>
                  <a:prstClr val="black"/>
                </a:solidFill>
              </a:rPr>
              <a:t> لقد انتشرت هذه </a:t>
            </a:r>
            <a:r>
              <a:rPr lang="ar-DZ" sz="4000" b="1" dirty="0">
                <a:solidFill>
                  <a:srgbClr val="FF0000"/>
                </a:solidFill>
              </a:rPr>
              <a:t>المراكز</a:t>
            </a:r>
            <a:r>
              <a:rPr lang="ar-DZ" sz="4000" b="1" dirty="0">
                <a:solidFill>
                  <a:prstClr val="black"/>
                </a:solidFill>
              </a:rPr>
              <a:t> </a:t>
            </a:r>
            <a:r>
              <a:rPr lang="ar-DZ" sz="4000" b="1" dirty="0">
                <a:solidFill>
                  <a:srgbClr val="FFFF00"/>
                </a:solidFill>
              </a:rPr>
              <a:t>والمعسكرات</a:t>
            </a:r>
            <a:r>
              <a:rPr lang="ar-DZ" sz="4000" b="1" dirty="0">
                <a:solidFill>
                  <a:prstClr val="black"/>
                </a:solidFill>
              </a:rPr>
              <a:t> </a:t>
            </a:r>
            <a:r>
              <a:rPr lang="ar-DZ" sz="4000" b="1" dirty="0">
                <a:solidFill>
                  <a:srgbClr val="00B050"/>
                </a:solidFill>
              </a:rPr>
              <a:t>والمخيمات</a:t>
            </a:r>
            <a:r>
              <a:rPr lang="ar-DZ" sz="4000" b="1" dirty="0">
                <a:solidFill>
                  <a:prstClr val="black"/>
                </a:solidFill>
              </a:rPr>
              <a:t> على اختلاف أنواعها في مختلف أنحاء العالم منذ بداية القرن التاسع العاشر في ضوء عدة عوامل أهمها، </a:t>
            </a:r>
            <a:r>
              <a:rPr lang="ar-DZ" sz="4000" b="1" dirty="0">
                <a:solidFill>
                  <a:srgbClr val="FF0000"/>
                </a:solidFill>
              </a:rPr>
              <a:t>النضج</a:t>
            </a:r>
            <a:r>
              <a:rPr lang="ar-DZ" sz="4000" b="1" dirty="0">
                <a:solidFill>
                  <a:prstClr val="black"/>
                </a:solidFill>
              </a:rPr>
              <a:t> </a:t>
            </a:r>
            <a:r>
              <a:rPr lang="ar-DZ" sz="4000" b="1" dirty="0">
                <a:solidFill>
                  <a:srgbClr val="FF0000"/>
                </a:solidFill>
              </a:rPr>
              <a:t>والتحضر</a:t>
            </a:r>
            <a:r>
              <a:rPr lang="ar-DZ" sz="4000" b="1" dirty="0">
                <a:solidFill>
                  <a:prstClr val="black"/>
                </a:solidFill>
              </a:rPr>
              <a:t> واتساع </a:t>
            </a:r>
            <a:r>
              <a:rPr lang="ar-DZ" sz="4000" b="1" dirty="0">
                <a:solidFill>
                  <a:srgbClr val="FF0000"/>
                </a:solidFill>
              </a:rPr>
              <a:t>وقت الفراغ </a:t>
            </a:r>
            <a:r>
              <a:rPr lang="ar-DZ" sz="4000" b="1" dirty="0">
                <a:solidFill>
                  <a:prstClr val="black"/>
                </a:solidFill>
              </a:rPr>
              <a:t>نمو </a:t>
            </a:r>
            <a:r>
              <a:rPr lang="ar-DZ" sz="4000" b="1" dirty="0">
                <a:solidFill>
                  <a:srgbClr val="FF0000"/>
                </a:solidFill>
              </a:rPr>
              <a:t>الوعي</a:t>
            </a:r>
            <a:r>
              <a:rPr lang="ar-DZ" sz="4000" b="1" dirty="0">
                <a:solidFill>
                  <a:prstClr val="black"/>
                </a:solidFill>
              </a:rPr>
              <a:t> بدور المعسكرات؛ ولقد مرت المعسكرات بمراحل تطور ثلاثة هي:</a:t>
            </a:r>
            <a:endParaRPr lang="fr-FR" sz="4000" b="1" dirty="0">
              <a:solidFill>
                <a:prstClr val="black"/>
              </a:solidFill>
            </a:endParaRPr>
          </a:p>
          <a:p>
            <a:pPr lvl="0" algn="just" rtl="1">
              <a:defRPr/>
            </a:pPr>
            <a:endParaRPr kumimoji="0" lang="ar-DZ" sz="2000" b="0" i="0" u="none" strike="noStrike" kern="1200" cap="none" spc="0" normalizeH="0" baseline="0" noProof="0" dirty="0">
              <a:ln>
                <a:noFill/>
              </a:ln>
              <a:solidFill>
                <a:srgbClr val="002060"/>
              </a:solidFill>
              <a:effectLst/>
              <a:uLnTx/>
              <a:uFillTx/>
              <a:latin typeface="Century Gothic"/>
              <a:ea typeface="+mn-ea"/>
              <a:cs typeface="Arial" panose="020B0604020202020204" pitchFamily="34" charset="0"/>
            </a:endParaRPr>
          </a:p>
        </p:txBody>
      </p:sp>
    </p:spTree>
    <p:extLst>
      <p:ext uri="{BB962C8B-B14F-4D97-AF65-F5344CB8AC3E}">
        <p14:creationId xmlns:p14="http://schemas.microsoft.com/office/powerpoint/2010/main" val="52771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11" name="Parchemin : vertical 10">
            <a:extLst>
              <a:ext uri="{FF2B5EF4-FFF2-40B4-BE49-F238E27FC236}">
                <a16:creationId xmlns:a16="http://schemas.microsoft.com/office/drawing/2014/main" id="{B8A6F2F6-AA0D-7EBD-131A-B14CD3CF6561}"/>
              </a:ext>
            </a:extLst>
          </p:cNvPr>
          <p:cNvSpPr/>
          <p:nvPr/>
        </p:nvSpPr>
        <p:spPr>
          <a:xfrm>
            <a:off x="914399" y="892257"/>
            <a:ext cx="9655302" cy="4770720"/>
          </a:xfrm>
          <a:prstGeom prst="verticalScroll">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DZ" sz="2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endParaRPr>
          </a:p>
        </p:txBody>
      </p:sp>
      <p:sp>
        <p:nvSpPr>
          <p:cNvPr id="3" name="Rectangle : coins arrondis 2">
            <a:extLst>
              <a:ext uri="{FF2B5EF4-FFF2-40B4-BE49-F238E27FC236}">
                <a16:creationId xmlns:a16="http://schemas.microsoft.com/office/drawing/2014/main" id="{94229185-67E7-E1ED-FCB2-DB0EA95F028C}"/>
              </a:ext>
            </a:extLst>
          </p:cNvPr>
          <p:cNvSpPr/>
          <p:nvPr/>
        </p:nvSpPr>
        <p:spPr>
          <a:xfrm>
            <a:off x="1989857" y="1015818"/>
            <a:ext cx="7677807" cy="132804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C00000"/>
                </a:solidFill>
                <a:effectLst/>
                <a:uLnTx/>
                <a:uFillTx/>
                <a:latin typeface="Century Gothic"/>
                <a:ea typeface="+mn-ea"/>
                <a:cs typeface="Arial" panose="020B0604020202020204" pitchFamily="34" charset="0"/>
              </a:rPr>
              <a:t>1)	المرحلة الترفيهية:</a:t>
            </a:r>
            <a:r>
              <a:rPr kumimoji="0" lang="fr-FR" sz="2400" b="1" i="0" u="none" strike="noStrike" kern="1200" cap="none" spc="0" normalizeH="0" baseline="0" noProof="0" dirty="0">
                <a:ln>
                  <a:noFill/>
                </a:ln>
                <a:solidFill>
                  <a:srgbClr val="C00000"/>
                </a:solidFill>
                <a:effectLst/>
                <a:uLnTx/>
                <a:uFillTx/>
                <a:latin typeface="Century Gothic"/>
                <a:ea typeface="+mn-ea"/>
                <a:cs typeface="Arial" panose="020B0604020202020204" pitchFamily="34" charset="0"/>
              </a:rPr>
              <a:t> </a:t>
            </a:r>
            <a:r>
              <a:rPr kumimoji="0" lang="ar-DZ" sz="2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أي المرحلة التي كان يقصد منها تعويـد الأفـراد على حياة الخلاء والتمتع بممارسة النشاط الترويحي والاستجمام واستعادة النشاط.</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 name="Rectangle : coins arrondis 4">
            <a:extLst>
              <a:ext uri="{FF2B5EF4-FFF2-40B4-BE49-F238E27FC236}">
                <a16:creationId xmlns:a16="http://schemas.microsoft.com/office/drawing/2014/main" id="{F4F42D91-E431-E2C6-46B1-954D8FD70B0C}"/>
              </a:ext>
            </a:extLst>
          </p:cNvPr>
          <p:cNvSpPr/>
          <p:nvPr/>
        </p:nvSpPr>
        <p:spPr>
          <a:xfrm>
            <a:off x="1989857" y="2598456"/>
            <a:ext cx="7677807" cy="97447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C00000"/>
                </a:solidFill>
                <a:effectLst/>
                <a:uLnTx/>
                <a:uFillTx/>
                <a:latin typeface="Century Gothic"/>
                <a:ea typeface="+mn-ea"/>
                <a:cs typeface="Arial" panose="020B0604020202020204" pitchFamily="34" charset="0"/>
              </a:rPr>
              <a:t>2)	المرحلة الثقافية: </a:t>
            </a:r>
            <a:r>
              <a:rPr kumimoji="0" lang="ar-DZ" sz="2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أي المرحلة التي كان يقصــد منها مساعــدة الأفــراد للحصــول علـى المعلومات واكتساب الخبرات والمهارات.</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Rectangle : coins arrondis 1">
            <a:extLst>
              <a:ext uri="{FF2B5EF4-FFF2-40B4-BE49-F238E27FC236}">
                <a16:creationId xmlns:a16="http://schemas.microsoft.com/office/drawing/2014/main" id="{F5CD05BD-8EDA-ECA3-9627-6177F275D0CF}"/>
              </a:ext>
            </a:extLst>
          </p:cNvPr>
          <p:cNvSpPr/>
          <p:nvPr/>
        </p:nvSpPr>
        <p:spPr>
          <a:xfrm>
            <a:off x="1989856" y="3806561"/>
            <a:ext cx="7677807" cy="16227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800" b="1" i="0" u="none" strike="noStrike" kern="1200" cap="none" spc="0" normalizeH="0" baseline="0" noProof="0" dirty="0">
                <a:ln>
                  <a:noFill/>
                </a:ln>
                <a:solidFill>
                  <a:srgbClr val="C00000"/>
                </a:solidFill>
                <a:effectLst/>
                <a:uLnTx/>
                <a:uFillTx/>
                <a:latin typeface="Century Gothic"/>
                <a:ea typeface="+mn-ea"/>
                <a:cs typeface="Arial" panose="020B0604020202020204" pitchFamily="34" charset="0"/>
              </a:rPr>
              <a:t> </a:t>
            </a:r>
            <a:r>
              <a:rPr kumimoji="0" lang="ar-DZ" sz="2400" b="1" i="0" u="none" strike="noStrike" kern="1200" cap="none" spc="0" normalizeH="0" baseline="0" noProof="0" dirty="0">
                <a:ln>
                  <a:noFill/>
                </a:ln>
                <a:solidFill>
                  <a:srgbClr val="C00000"/>
                </a:solidFill>
                <a:effectLst/>
                <a:uLnTx/>
                <a:uFillTx/>
                <a:latin typeface="Century Gothic"/>
                <a:ea typeface="+mn-ea"/>
                <a:cs typeface="Arial" panose="020B0604020202020204" pitchFamily="34" charset="0"/>
              </a:rPr>
              <a:t>3)	مرحلـة التوجيـه والمسؤوليـة الاجتماعيـة:</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 أي المرحلة التـي يقصد بها تنميــة الأفــراد ليكونوا مواطنين صالحين. والمراحل الثلاث متداخلة بعضها البعض أي لا يمكن فصل مرحلة عن الأخرى.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3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13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أهداف مراكز </a:t>
            </a:r>
            <a:r>
              <a:rPr lang="ar-DZ" sz="13800" b="1"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latin typeface="Calibri" panose="020F0502020204030204" pitchFamily="34" charset="0"/>
                <a:ea typeface="Calibri" panose="020F0502020204030204" pitchFamily="34" charset="0"/>
                <a:cs typeface="Barada Reqa" pitchFamily="2" charset="-78"/>
              </a:rPr>
              <a:t>ا</a:t>
            </a:r>
            <a:r>
              <a:rPr kumimoji="0" lang="ar-DZ" sz="138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لعطل والترفيه </a:t>
            </a:r>
            <a:endParaRPr kumimoji="0" lang="fr-FR" sz="199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39598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لذا يعيش الشباب مرحلة تناقض بين نوعين من المفاهيم والقيم، تلك المفاهيم التقليدية التي ورثها عن الثقافة القائمة، والمفاهيم الجديدة التي دعمها التطور العلمي والتكنولوجي، والاستعانة بالأخصائيين النفسانيين أو التربويين أو الاجتماعيين، لفهم أبعاد المشكلة بشكل موضوعي مما تسهم أيضا عدة أطراف معنية بالمشكلة كالأسرة والمدرسة ومؤسسات الدولة والمجتمع.</a:t>
            </a:r>
            <a:endParaRPr kumimoji="0" lang="ar-DZ" sz="60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1783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2" name="Parchemin : horizontal 1">
            <a:extLst>
              <a:ext uri="{FF2B5EF4-FFF2-40B4-BE49-F238E27FC236}">
                <a16:creationId xmlns:a16="http://schemas.microsoft.com/office/drawing/2014/main" id="{B2954299-3692-AC8D-FC2D-247536A55EDF}"/>
              </a:ext>
            </a:extLst>
          </p:cNvPr>
          <p:cNvSpPr/>
          <p:nvPr/>
        </p:nvSpPr>
        <p:spPr>
          <a:xfrm>
            <a:off x="726021" y="199897"/>
            <a:ext cx="10319168" cy="6075615"/>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rtl="1">
              <a:lnSpc>
                <a:spcPct val="115000"/>
              </a:lnSpc>
              <a:buSzPts val="1000"/>
            </a:pPr>
            <a:r>
              <a:rPr lang="ar-DZ" sz="3600" b="1" dirty="0">
                <a:solidFill>
                  <a:srgbClr val="FF0000"/>
                </a:solidFill>
                <a:latin typeface="Calibri" panose="020F0502020204030204" pitchFamily="34" charset="0"/>
                <a:ea typeface="SimSun" panose="02010600030101010101" pitchFamily="2" charset="-122"/>
              </a:rPr>
              <a:t>ممارسة الحياة الديمقراطية </a:t>
            </a:r>
            <a:r>
              <a:rPr lang="ar-DZ" sz="3600" b="1" dirty="0">
                <a:solidFill>
                  <a:prstClr val="black"/>
                </a:solidFill>
                <a:latin typeface="Calibri" panose="020F0502020204030204" pitchFamily="34" charset="0"/>
                <a:ea typeface="SimSun" panose="02010600030101010101" pitchFamily="2" charset="-122"/>
              </a:rPr>
              <a:t>التي تتيح الفرصة عـن طريق هذه </a:t>
            </a:r>
          </a:p>
          <a:p>
            <a:pPr lvl="0" algn="just" rtl="1">
              <a:lnSpc>
                <a:spcPct val="115000"/>
              </a:lnSpc>
              <a:buSzPts val="1000"/>
            </a:pPr>
            <a:r>
              <a:rPr lang="ar-DZ" sz="3600" b="1" dirty="0">
                <a:solidFill>
                  <a:prstClr val="black"/>
                </a:solidFill>
                <a:latin typeface="Calibri" panose="020F0502020204030204" pitchFamily="34" charset="0"/>
                <a:ea typeface="SimSun" panose="02010600030101010101" pitchFamily="2" charset="-122"/>
              </a:rPr>
              <a:t>المراكز لأعضائها على فهم المعنى الحقيقي للديمقراطية واكتساب أنواع </a:t>
            </a:r>
            <a:r>
              <a:rPr lang="ar-DZ" sz="3600" b="1" dirty="0">
                <a:solidFill>
                  <a:srgbClr val="FF0000"/>
                </a:solidFill>
                <a:latin typeface="Calibri" panose="020F0502020204030204" pitchFamily="34" charset="0"/>
                <a:ea typeface="SimSun" panose="02010600030101010101" pitchFamily="2" charset="-122"/>
              </a:rPr>
              <a:t>السلوك الديمقراطي </a:t>
            </a:r>
            <a:r>
              <a:rPr lang="ar-DZ" sz="3600" b="1" dirty="0">
                <a:solidFill>
                  <a:prstClr val="black"/>
                </a:solidFill>
                <a:latin typeface="Calibri" panose="020F0502020204030204" pitchFamily="34" charset="0"/>
                <a:ea typeface="SimSun" panose="02010600030101010101" pitchFamily="2" charset="-122"/>
              </a:rPr>
              <a:t>السليم بواسطة </a:t>
            </a:r>
            <a:r>
              <a:rPr lang="ar-DZ" sz="3600" b="1" dirty="0">
                <a:solidFill>
                  <a:srgbClr val="FF0000"/>
                </a:solidFill>
                <a:latin typeface="Calibri" panose="020F0502020204030204" pitchFamily="34" charset="0"/>
                <a:ea typeface="SimSun" panose="02010600030101010101" pitchFamily="2" charset="-122"/>
              </a:rPr>
              <a:t>الممارسة</a:t>
            </a:r>
            <a:r>
              <a:rPr lang="ar-DZ" sz="3600" b="1" dirty="0">
                <a:solidFill>
                  <a:prstClr val="black"/>
                </a:solidFill>
                <a:latin typeface="Calibri" panose="020F0502020204030204" pitchFamily="34" charset="0"/>
                <a:ea typeface="SimSun" panose="02010600030101010101" pitchFamily="2" charset="-122"/>
              </a:rPr>
              <a:t> الفعلية للأساليب الديمقراطية، فالتعاون والأخذ والعطاء واحترام الفروق الفردية لا يمكن أن يتعلمها الأفراد وتصبح جزء من سلوكهم العادي </a:t>
            </a:r>
            <a:r>
              <a:rPr lang="ar-DZ" sz="3600" b="1" dirty="0">
                <a:solidFill>
                  <a:srgbClr val="FF0000"/>
                </a:solidFill>
                <a:latin typeface="Calibri" panose="020F0502020204030204" pitchFamily="34" charset="0"/>
                <a:ea typeface="SimSun" panose="02010600030101010101" pitchFamily="2" charset="-122"/>
              </a:rPr>
              <a:t>إلا بالممارسة الفعلية</a:t>
            </a:r>
            <a:r>
              <a:rPr lang="ar-DZ" sz="3600" b="1" dirty="0">
                <a:solidFill>
                  <a:prstClr val="black"/>
                </a:solidFill>
                <a:latin typeface="Calibri" panose="020F0502020204030204" pitchFamily="34" charset="0"/>
                <a:ea typeface="SimSun" panose="02010600030101010101" pitchFamily="2" charset="-122"/>
              </a:rPr>
              <a:t>. </a:t>
            </a:r>
            <a:endParaRPr kumimoji="0" lang="fr-FR" sz="16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64340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999067" y="1097279"/>
            <a:ext cx="10269478" cy="5178234"/>
          </a:xfrm>
          <a:prstGeom prst="horizontalScroll">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just" rtl="1">
              <a:defRPr/>
            </a:pPr>
            <a:r>
              <a:rPr lang="ar-DZ" sz="3600" b="1" kern="0" dirty="0">
                <a:solidFill>
                  <a:srgbClr val="FF0000"/>
                </a:solidFill>
              </a:rPr>
              <a:t>الترويح وشغل أوقات الفـراغ </a:t>
            </a:r>
            <a:r>
              <a:rPr lang="ar-DZ" sz="3600" b="1" kern="0" dirty="0">
                <a:solidFill>
                  <a:srgbClr val="9B6BF2">
                    <a:lumMod val="10000"/>
                  </a:srgbClr>
                </a:solidFill>
              </a:rPr>
              <a:t>يتيحان لمراكز العطـل الفرصة للمشتركـين فيها </a:t>
            </a:r>
            <a:r>
              <a:rPr lang="ar-DZ" sz="3600" b="1" kern="0" dirty="0">
                <a:solidFill>
                  <a:srgbClr val="FF0000"/>
                </a:solidFill>
              </a:rPr>
              <a:t>التخلص</a:t>
            </a:r>
            <a:r>
              <a:rPr lang="ar-DZ" sz="3600" b="1" kern="0" dirty="0">
                <a:solidFill>
                  <a:srgbClr val="9B6BF2">
                    <a:lumMod val="10000"/>
                  </a:srgbClr>
                </a:solidFill>
              </a:rPr>
              <a:t> من الإجهاد الجسمي والعقلي والعصبي الذي عادة </a:t>
            </a:r>
            <a:r>
              <a:rPr lang="ar-DZ" sz="3600" b="1" kern="0" dirty="0">
                <a:solidFill>
                  <a:srgbClr val="FF0000"/>
                </a:solidFill>
              </a:rPr>
              <a:t>ينتج</a:t>
            </a:r>
            <a:r>
              <a:rPr lang="ar-DZ" sz="3600" b="1" kern="0" dirty="0">
                <a:solidFill>
                  <a:srgbClr val="9B6BF2">
                    <a:lumMod val="10000"/>
                  </a:srgbClr>
                </a:solidFill>
              </a:rPr>
              <a:t> من العمل المتواصل والحياة الروتينية نتيجة المعيشة في المدن، إذ أن هذه المراكز غالبا ما تقام في </a:t>
            </a:r>
            <a:r>
              <a:rPr lang="ar-DZ" sz="3600" b="1" kern="0" dirty="0">
                <a:solidFill>
                  <a:srgbClr val="FF0000"/>
                </a:solidFill>
              </a:rPr>
              <a:t>الأماكن الخلوية </a:t>
            </a:r>
            <a:r>
              <a:rPr lang="ar-DZ" sz="3600" b="1" kern="0" dirty="0">
                <a:solidFill>
                  <a:srgbClr val="9B6BF2">
                    <a:lumMod val="10000"/>
                  </a:srgbClr>
                </a:solidFill>
              </a:rPr>
              <a:t>التي تتيح الفرصة </a:t>
            </a:r>
            <a:r>
              <a:rPr lang="ar-DZ" sz="3600" b="1" kern="0" dirty="0">
                <a:solidFill>
                  <a:srgbClr val="FF0000"/>
                </a:solidFill>
              </a:rPr>
              <a:t>للاتصال المباشر </a:t>
            </a:r>
            <a:r>
              <a:rPr lang="ar-DZ" sz="3600" b="1" kern="0" dirty="0">
                <a:solidFill>
                  <a:srgbClr val="9B6BF2">
                    <a:lumMod val="10000"/>
                  </a:srgbClr>
                </a:solidFill>
              </a:rPr>
              <a:t>بالطبيعة والبعد عن</a:t>
            </a:r>
            <a:r>
              <a:rPr lang="ar-DZ" sz="3600" b="1" kern="0" dirty="0">
                <a:solidFill>
                  <a:srgbClr val="FF0000"/>
                </a:solidFill>
              </a:rPr>
              <a:t> ضغط </a:t>
            </a:r>
            <a:r>
              <a:rPr lang="ar-DZ" sz="3600" b="1" kern="0" dirty="0">
                <a:solidFill>
                  <a:srgbClr val="9B6BF2">
                    <a:lumMod val="10000"/>
                  </a:srgbClr>
                </a:solidFill>
              </a:rPr>
              <a:t>الحياة في المدينة.</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945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961261" y="643466"/>
            <a:ext cx="10269478" cy="5818312"/>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rtl="1">
              <a:defRPr/>
            </a:pPr>
            <a:r>
              <a:rPr lang="ar-DZ" sz="4000" b="1" kern="0" dirty="0">
                <a:solidFill>
                  <a:srgbClr val="FF0000"/>
                </a:solidFill>
              </a:rPr>
              <a:t>الإسهام</a:t>
            </a:r>
            <a:r>
              <a:rPr lang="ar-DZ" sz="4000" b="1" kern="0" dirty="0">
                <a:solidFill>
                  <a:srgbClr val="9B6BF2">
                    <a:lumMod val="10000"/>
                  </a:srgbClr>
                </a:solidFill>
              </a:rPr>
              <a:t> </a:t>
            </a:r>
            <a:r>
              <a:rPr lang="ar-DZ" sz="4000" b="1" kern="0" dirty="0">
                <a:solidFill>
                  <a:srgbClr val="FF0000"/>
                </a:solidFill>
              </a:rPr>
              <a:t>في تنمية </a:t>
            </a:r>
            <a:r>
              <a:rPr lang="ar-DZ" sz="4000" b="1" kern="0" dirty="0">
                <a:solidFill>
                  <a:srgbClr val="9B6BF2">
                    <a:lumMod val="10000"/>
                  </a:srgbClr>
                </a:solidFill>
              </a:rPr>
              <a:t>شخصية الأفراد عن طريق </a:t>
            </a:r>
            <a:r>
              <a:rPr lang="ar-DZ" sz="4000" b="1" kern="0" dirty="0">
                <a:solidFill>
                  <a:srgbClr val="FF0000"/>
                </a:solidFill>
              </a:rPr>
              <a:t>برامج</a:t>
            </a:r>
            <a:r>
              <a:rPr lang="ar-DZ" sz="4000" b="1" kern="0" dirty="0">
                <a:solidFill>
                  <a:srgbClr val="9B6BF2">
                    <a:lumMod val="10000"/>
                  </a:srgbClr>
                </a:solidFill>
              </a:rPr>
              <a:t> فعالة </a:t>
            </a:r>
            <a:r>
              <a:rPr lang="ar-DZ" sz="4000" b="1" kern="0" dirty="0">
                <a:solidFill>
                  <a:srgbClr val="FF0000"/>
                </a:solidFill>
              </a:rPr>
              <a:t>وإشـراف حكيم </a:t>
            </a:r>
            <a:r>
              <a:rPr lang="ar-DZ" sz="4000" b="1" kern="0" dirty="0">
                <a:solidFill>
                  <a:srgbClr val="9B6BF2">
                    <a:lumMod val="10000"/>
                  </a:srgbClr>
                </a:solidFill>
              </a:rPr>
              <a:t>وريادة واعية يمكن أن تسهم ببعض المساعدات </a:t>
            </a:r>
            <a:r>
              <a:rPr lang="ar-DZ" sz="4000" b="1" kern="0" dirty="0">
                <a:solidFill>
                  <a:srgbClr val="FF0000"/>
                </a:solidFill>
              </a:rPr>
              <a:t>لتنمية</a:t>
            </a:r>
            <a:r>
              <a:rPr lang="ar-DZ" sz="4000" b="1" kern="0" dirty="0">
                <a:solidFill>
                  <a:srgbClr val="9B6BF2">
                    <a:lumMod val="10000"/>
                  </a:srgbClr>
                </a:solidFill>
              </a:rPr>
              <a:t> شخصيات الأفراد ومقابلة حاجاتهم وتنمية قدراتهم على </a:t>
            </a:r>
            <a:r>
              <a:rPr lang="ar-DZ" sz="4000" b="1" kern="0" dirty="0">
                <a:solidFill>
                  <a:srgbClr val="FF0000"/>
                </a:solidFill>
              </a:rPr>
              <a:t>الاشتراك</a:t>
            </a:r>
            <a:r>
              <a:rPr lang="ar-DZ" sz="4000" b="1" kern="0" dirty="0">
                <a:solidFill>
                  <a:srgbClr val="9B6BF2">
                    <a:lumMod val="10000"/>
                  </a:srgbClr>
                </a:solidFill>
              </a:rPr>
              <a:t> في الجماعات </a:t>
            </a:r>
            <a:r>
              <a:rPr lang="ar-DZ" sz="4000" b="1" kern="0" dirty="0">
                <a:solidFill>
                  <a:srgbClr val="FF0000"/>
                </a:solidFill>
              </a:rPr>
              <a:t>والتزود</a:t>
            </a:r>
            <a:r>
              <a:rPr lang="ar-DZ" sz="4000" b="1" kern="0" dirty="0">
                <a:solidFill>
                  <a:srgbClr val="9B6BF2">
                    <a:lumMod val="10000"/>
                  </a:srgbClr>
                </a:solidFill>
              </a:rPr>
              <a:t> بالخبرات الجماعية، وتزويد قدراتهم على </a:t>
            </a:r>
            <a:r>
              <a:rPr lang="ar-DZ" sz="4000" b="1" kern="0" dirty="0">
                <a:solidFill>
                  <a:srgbClr val="FF0000"/>
                </a:solidFill>
              </a:rPr>
              <a:t>التكيف</a:t>
            </a:r>
            <a:r>
              <a:rPr lang="ar-DZ" sz="4000" b="1" kern="0" dirty="0">
                <a:solidFill>
                  <a:srgbClr val="9B6BF2">
                    <a:lumMod val="10000"/>
                  </a:srgbClr>
                </a:solidFill>
              </a:rPr>
              <a:t> الاجتماعي والشعور </a:t>
            </a:r>
            <a:r>
              <a:rPr lang="ar-DZ" sz="4000" b="1" kern="0" dirty="0">
                <a:solidFill>
                  <a:srgbClr val="FF0000"/>
                </a:solidFill>
              </a:rPr>
              <a:t>بالسعادة</a:t>
            </a:r>
            <a:r>
              <a:rPr lang="ar-DZ" sz="4000" b="1" kern="0" dirty="0">
                <a:solidFill>
                  <a:srgbClr val="9B6BF2">
                    <a:lumMod val="10000"/>
                  </a:srgbClr>
                </a:solidFill>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076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96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بعض إستراتيجيات مؤسسات ترويح الشباب </a:t>
            </a:r>
            <a:endParaRPr kumimoji="0" lang="fr-FR" sz="138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9348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961261" y="199897"/>
            <a:ext cx="10269478" cy="6261881"/>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endParaRPr lang="ar-DZ" sz="4000" b="1" kern="0" dirty="0">
              <a:solidFill>
                <a:srgbClr val="9B6BF2">
                  <a:lumMod val="10000"/>
                </a:srgbClr>
              </a:solidFill>
            </a:endParaRPr>
          </a:p>
          <a:p>
            <a:pPr lvl="0" algn="just" rtl="1">
              <a:defRPr/>
            </a:pPr>
            <a:endParaRPr lang="ar-DZ" sz="4000" b="1" kern="0" dirty="0">
              <a:solidFill>
                <a:srgbClr val="9B6BF2">
                  <a:lumMod val="10000"/>
                </a:srgbClr>
              </a:solidFill>
            </a:endParaRPr>
          </a:p>
          <a:p>
            <a:pPr lvl="0" algn="just" rtl="1">
              <a:defRPr/>
            </a:pPr>
            <a:endParaRPr lang="ar-DZ" sz="4000" b="1" kern="0" dirty="0">
              <a:solidFill>
                <a:srgbClr val="9B6BF2">
                  <a:lumMod val="10000"/>
                </a:srgbClr>
              </a:solidFill>
            </a:endParaRPr>
          </a:p>
          <a:p>
            <a:pPr lvl="0" algn="just" rtl="1">
              <a:defRPr/>
            </a:pPr>
            <a:endParaRPr lang="ar-DZ" sz="4000" b="1" kern="0" dirty="0">
              <a:solidFill>
                <a:srgbClr val="9B6BF2">
                  <a:lumMod val="10000"/>
                </a:srgbClr>
              </a:solidFill>
            </a:endParaRPr>
          </a:p>
          <a:p>
            <a:pPr lvl="0" algn="just" rtl="1">
              <a:defRPr/>
            </a:pPr>
            <a:endParaRPr lang="ar-DZ" sz="4000" b="1" kern="0" dirty="0">
              <a:solidFill>
                <a:srgbClr val="9B6BF2">
                  <a:lumMod val="10000"/>
                </a:srgbClr>
              </a:solidFill>
            </a:endParaRPr>
          </a:p>
          <a:p>
            <a:pPr lvl="0" algn="just" rtl="1">
              <a:defRPr/>
            </a:pPr>
            <a:endParaRPr lang="ar-DZ" sz="4000" b="1" kern="0" dirty="0">
              <a:solidFill>
                <a:srgbClr val="9B6BF2">
                  <a:lumMod val="10000"/>
                </a:srgbClr>
              </a:solidFill>
            </a:endParaRPr>
          </a:p>
          <a:p>
            <a:pPr lvl="0" algn="just" rtl="1">
              <a:defRPr/>
            </a:pPr>
            <a:endParaRPr lang="ar-DZ" sz="4000" b="1" kern="0" dirty="0">
              <a:solidFill>
                <a:srgbClr val="9B6BF2">
                  <a:lumMod val="10000"/>
                </a:srgbClr>
              </a:solidFill>
            </a:endParaRPr>
          </a:p>
          <a:p>
            <a:pPr lvl="0" algn="just" rtl="1">
              <a:defRPr/>
            </a:pPr>
            <a:endParaRPr lang="ar-DZ" sz="4000" b="1" kern="0" dirty="0">
              <a:solidFill>
                <a:srgbClr val="9B6BF2">
                  <a:lumMod val="10000"/>
                </a:srgbClr>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 name="Rectangle : coins arrondis 1">
            <a:extLst>
              <a:ext uri="{FF2B5EF4-FFF2-40B4-BE49-F238E27FC236}">
                <a16:creationId xmlns:a16="http://schemas.microsoft.com/office/drawing/2014/main" id="{DD084BAB-2FE4-B918-2BE0-1FDBAF29AD22}"/>
              </a:ext>
            </a:extLst>
          </p:cNvPr>
          <p:cNvSpPr/>
          <p:nvPr/>
        </p:nvSpPr>
        <p:spPr>
          <a:xfrm>
            <a:off x="1947333" y="1115948"/>
            <a:ext cx="8382000" cy="12530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DZ" sz="3600" b="1" kern="0" dirty="0">
                <a:solidFill>
                  <a:srgbClr val="9B6BF2">
                    <a:lumMod val="10000"/>
                  </a:srgbClr>
                </a:solidFill>
              </a:rPr>
              <a:t>- </a:t>
            </a:r>
            <a:r>
              <a:rPr lang="ar-DZ" sz="3600" b="1" kern="0" dirty="0">
                <a:solidFill>
                  <a:srgbClr val="FF0000"/>
                </a:solidFill>
              </a:rPr>
              <a:t>إشراك المتخصصين </a:t>
            </a:r>
            <a:r>
              <a:rPr lang="ar-DZ" sz="3600" b="1" kern="0" dirty="0">
                <a:solidFill>
                  <a:srgbClr val="9B6BF2">
                    <a:lumMod val="10000"/>
                  </a:srgbClr>
                </a:solidFill>
              </a:rPr>
              <a:t>في رسم السياسة الشبابية وتخطيط وتنظـيم برامج النشاطات بمؤسسات الترويح.</a:t>
            </a:r>
          </a:p>
          <a:p>
            <a:pPr algn="ctr"/>
            <a:endParaRPr lang="fr-FR" dirty="0"/>
          </a:p>
        </p:txBody>
      </p:sp>
      <p:sp>
        <p:nvSpPr>
          <p:cNvPr id="3" name="Rectangle : coins arrondis 2">
            <a:extLst>
              <a:ext uri="{FF2B5EF4-FFF2-40B4-BE49-F238E27FC236}">
                <a16:creationId xmlns:a16="http://schemas.microsoft.com/office/drawing/2014/main" id="{32EE682E-F5A3-035C-56D8-61B105B6AF2B}"/>
              </a:ext>
            </a:extLst>
          </p:cNvPr>
          <p:cNvSpPr/>
          <p:nvPr/>
        </p:nvSpPr>
        <p:spPr>
          <a:xfrm>
            <a:off x="1947333" y="2704303"/>
            <a:ext cx="8382000" cy="12530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DZ" sz="3600" b="1" kern="0" dirty="0">
                <a:solidFill>
                  <a:srgbClr val="9B6BF2">
                    <a:lumMod val="10000"/>
                  </a:srgbClr>
                </a:solidFill>
              </a:rPr>
              <a:t>- </a:t>
            </a:r>
            <a:r>
              <a:rPr lang="ar-DZ" sz="3600" b="1" kern="0" dirty="0">
                <a:solidFill>
                  <a:srgbClr val="FF0000"/>
                </a:solidFill>
              </a:rPr>
              <a:t>توفير</a:t>
            </a:r>
            <a:r>
              <a:rPr lang="ar-DZ" sz="3600" b="1" kern="0" dirty="0">
                <a:solidFill>
                  <a:srgbClr val="9B6BF2">
                    <a:lumMod val="10000"/>
                  </a:srgbClr>
                </a:solidFill>
              </a:rPr>
              <a:t> مرافق ترويحية مناسبة في الأحياء الفقيرة التي شابها في أمس الحاجة إلى </a:t>
            </a:r>
            <a:r>
              <a:rPr lang="ar-DZ" sz="3600" b="1" kern="0" dirty="0">
                <a:solidFill>
                  <a:srgbClr val="FF0000"/>
                </a:solidFill>
              </a:rPr>
              <a:t>برامج وخدمات</a:t>
            </a:r>
            <a:r>
              <a:rPr lang="ar-DZ" sz="3600" b="1" kern="0" dirty="0">
                <a:solidFill>
                  <a:srgbClr val="9B6BF2">
                    <a:lumMod val="10000"/>
                  </a:srgbClr>
                </a:solidFill>
              </a:rPr>
              <a:t>.</a:t>
            </a:r>
          </a:p>
          <a:p>
            <a:pPr algn="ctr"/>
            <a:endParaRPr lang="fr-FR" dirty="0"/>
          </a:p>
        </p:txBody>
      </p:sp>
      <p:sp>
        <p:nvSpPr>
          <p:cNvPr id="5" name="Rectangle : coins arrondis 4">
            <a:extLst>
              <a:ext uri="{FF2B5EF4-FFF2-40B4-BE49-F238E27FC236}">
                <a16:creationId xmlns:a16="http://schemas.microsoft.com/office/drawing/2014/main" id="{4A7A48D9-DB6D-DCEE-8D44-ED2C37B17F30}"/>
              </a:ext>
            </a:extLst>
          </p:cNvPr>
          <p:cNvSpPr/>
          <p:nvPr/>
        </p:nvSpPr>
        <p:spPr>
          <a:xfrm>
            <a:off x="1947333" y="4292658"/>
            <a:ext cx="8382000" cy="12530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DZ" sz="3600" b="1" kern="0" dirty="0">
                <a:solidFill>
                  <a:srgbClr val="9B6BF2">
                    <a:lumMod val="10000"/>
                  </a:srgbClr>
                </a:solidFill>
              </a:rPr>
              <a:t>- تشجيع ودعم </a:t>
            </a:r>
            <a:r>
              <a:rPr lang="ar-DZ" sz="3600" b="1" kern="0" dirty="0">
                <a:solidFill>
                  <a:srgbClr val="FF0000"/>
                </a:solidFill>
              </a:rPr>
              <a:t>الدراسات العلمية </a:t>
            </a:r>
            <a:r>
              <a:rPr lang="ar-DZ" sz="3600" b="1" kern="0" dirty="0">
                <a:solidFill>
                  <a:srgbClr val="9B6BF2">
                    <a:lumMod val="10000"/>
                  </a:srgbClr>
                </a:solidFill>
              </a:rPr>
              <a:t>التي تدرس احتياجات </a:t>
            </a:r>
            <a:r>
              <a:rPr lang="ar-DZ" sz="3600" b="1" kern="0" dirty="0">
                <a:solidFill>
                  <a:srgbClr val="FF0000"/>
                </a:solidFill>
              </a:rPr>
              <a:t>الشباب</a:t>
            </a:r>
            <a:r>
              <a:rPr lang="ar-DZ" sz="3600" b="1" kern="0" dirty="0">
                <a:solidFill>
                  <a:srgbClr val="9B6BF2">
                    <a:lumMod val="10000"/>
                  </a:srgbClr>
                </a:solidFill>
              </a:rPr>
              <a:t> ومشكلاتهم.</a:t>
            </a:r>
          </a:p>
          <a:p>
            <a:pPr algn="ctr"/>
            <a:endParaRPr lang="fr-FR" dirty="0"/>
          </a:p>
        </p:txBody>
      </p:sp>
    </p:spTree>
    <p:extLst>
      <p:ext uri="{BB962C8B-B14F-4D97-AF65-F5344CB8AC3E}">
        <p14:creationId xmlns:p14="http://schemas.microsoft.com/office/powerpoint/2010/main" val="4123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961261" y="115230"/>
            <a:ext cx="10269478" cy="689517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 name="Rectangle : coins arrondis 1">
            <a:extLst>
              <a:ext uri="{FF2B5EF4-FFF2-40B4-BE49-F238E27FC236}">
                <a16:creationId xmlns:a16="http://schemas.microsoft.com/office/drawing/2014/main" id="{DD084BAB-2FE4-B918-2BE0-1FDBAF29AD22}"/>
              </a:ext>
            </a:extLst>
          </p:cNvPr>
          <p:cNvSpPr/>
          <p:nvPr/>
        </p:nvSpPr>
        <p:spPr>
          <a:xfrm>
            <a:off x="1947332" y="1131191"/>
            <a:ext cx="8861213" cy="12530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 إشراك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الشباب في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تنفيذ وتخطيط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الأنشطة الشبابية.</a:t>
            </a: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 name="Rectangle : coins arrondis 2">
            <a:extLst>
              <a:ext uri="{FF2B5EF4-FFF2-40B4-BE49-F238E27FC236}">
                <a16:creationId xmlns:a16="http://schemas.microsoft.com/office/drawing/2014/main" id="{32EE682E-F5A3-035C-56D8-61B105B6AF2B}"/>
              </a:ext>
            </a:extLst>
          </p:cNvPr>
          <p:cNvSpPr/>
          <p:nvPr/>
        </p:nvSpPr>
        <p:spPr>
          <a:xfrm>
            <a:off x="1947333" y="2565343"/>
            <a:ext cx="8906934" cy="13920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lang="ar-DZ" sz="3600" b="1" kern="0" dirty="0">
                <a:solidFill>
                  <a:srgbClr val="9B6BF2">
                    <a:lumMod val="10000"/>
                  </a:srgbClr>
                </a:solidFill>
                <a:latin typeface="Century Gothic"/>
                <a:cs typeface="Arial" panose="020B0604020202020204" pitchFamily="34" charset="0"/>
              </a:rPr>
              <a:t>-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إصدار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مجلة</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هادفة للشباب تتناول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همومهم وقضاياهم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بموضوعية وعلمية.</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Rectangle : coins arrondis 4">
            <a:extLst>
              <a:ext uri="{FF2B5EF4-FFF2-40B4-BE49-F238E27FC236}">
                <a16:creationId xmlns:a16="http://schemas.microsoft.com/office/drawing/2014/main" id="{4A7A48D9-DB6D-DCEE-8D44-ED2C37B17F30}"/>
              </a:ext>
            </a:extLst>
          </p:cNvPr>
          <p:cNvSpPr/>
          <p:nvPr/>
        </p:nvSpPr>
        <p:spPr>
          <a:xfrm>
            <a:off x="1947332" y="4153698"/>
            <a:ext cx="8906934" cy="15731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توعية الأسر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من خلال وسائل الإعلام المحلية المختلفة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بالمشكلات</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التي يواجهها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الشباب</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وكيفية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مواجهتها.</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50496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961261" y="115230"/>
            <a:ext cx="10269478" cy="689517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 name="Rectangle : coins arrondis 1">
            <a:extLst>
              <a:ext uri="{FF2B5EF4-FFF2-40B4-BE49-F238E27FC236}">
                <a16:creationId xmlns:a16="http://schemas.microsoft.com/office/drawing/2014/main" id="{DD084BAB-2FE4-B918-2BE0-1FDBAF29AD22}"/>
              </a:ext>
            </a:extLst>
          </p:cNvPr>
          <p:cNvSpPr/>
          <p:nvPr/>
        </p:nvSpPr>
        <p:spPr>
          <a:xfrm>
            <a:off x="1947332" y="992231"/>
            <a:ext cx="8861213" cy="13920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إصـدار منصة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رقمية للشباب تتناول</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 معوقاتهم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في الحياة يسيرها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مختص.</a:t>
            </a: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 name="Rectangle : coins arrondis 2">
            <a:extLst>
              <a:ext uri="{FF2B5EF4-FFF2-40B4-BE49-F238E27FC236}">
                <a16:creationId xmlns:a16="http://schemas.microsoft.com/office/drawing/2014/main" id="{32EE682E-F5A3-035C-56D8-61B105B6AF2B}"/>
              </a:ext>
            </a:extLst>
          </p:cNvPr>
          <p:cNvSpPr/>
          <p:nvPr/>
        </p:nvSpPr>
        <p:spPr>
          <a:xfrm>
            <a:off x="1947333" y="2565343"/>
            <a:ext cx="8906934" cy="13920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 تشجيع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الشباب على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المشاركة</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في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أنشطة</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تطوعية تخدم مجتمعهم.</a:t>
            </a: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Rectangle : coins arrondis 4">
            <a:extLst>
              <a:ext uri="{FF2B5EF4-FFF2-40B4-BE49-F238E27FC236}">
                <a16:creationId xmlns:a16="http://schemas.microsoft.com/office/drawing/2014/main" id="{4A7A48D9-DB6D-DCEE-8D44-ED2C37B17F30}"/>
              </a:ext>
            </a:extLst>
          </p:cNvPr>
          <p:cNvSpPr/>
          <p:nvPr/>
        </p:nvSpPr>
        <p:spPr>
          <a:xfrm>
            <a:off x="1947332" y="4153698"/>
            <a:ext cx="8906934" cy="157311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العمل التطوعي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أيضا يدعم</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 انتماء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الشباب لمجتمعهم ويكسبهم </a:t>
            </a:r>
            <a:r>
              <a:rPr kumimoji="0" lang="ar-DZ" sz="36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الخبرات والمهارات </a:t>
            </a:r>
            <a:r>
              <a:rPr kumimoji="0" lang="ar-DZ" sz="36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المختلفة. </a:t>
            </a:r>
            <a:endParaRPr kumimoji="0" lang="fr-FR"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6126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59371"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96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مؤسسات الترويح أساس خدمة الشباب</a:t>
            </a:r>
            <a:endParaRPr kumimoji="0" lang="fr-FR" sz="138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2461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961261" y="643466"/>
            <a:ext cx="10269478" cy="581831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3200" b="1" kern="0" dirty="0">
                <a:solidFill>
                  <a:srgbClr val="FF0000"/>
                </a:solidFill>
              </a:rPr>
              <a:t>الخدمة والرعاية </a:t>
            </a:r>
            <a:r>
              <a:rPr lang="ar-DZ" sz="3200" b="1" kern="0" dirty="0">
                <a:solidFill>
                  <a:srgbClr val="9B6BF2">
                    <a:lumMod val="10000"/>
                  </a:srgbClr>
                </a:solidFill>
              </a:rPr>
              <a:t>الموجهة للشباب لا تبدأ من فراغ، وإنما تبدأ </a:t>
            </a:r>
            <a:r>
              <a:rPr lang="ar-DZ" sz="3200" b="1" kern="0" dirty="0">
                <a:solidFill>
                  <a:srgbClr val="FF0000"/>
                </a:solidFill>
              </a:rPr>
              <a:t>بمشكلات</a:t>
            </a:r>
            <a:r>
              <a:rPr lang="ar-DZ" sz="3200" b="1" kern="0" dirty="0">
                <a:solidFill>
                  <a:srgbClr val="9B6BF2">
                    <a:lumMod val="10000"/>
                  </a:srgbClr>
                </a:solidFill>
              </a:rPr>
              <a:t> الشباب القائمة في </a:t>
            </a:r>
            <a:r>
              <a:rPr lang="ar-DZ" sz="3200" b="1" kern="0" dirty="0">
                <a:solidFill>
                  <a:srgbClr val="FF0000"/>
                </a:solidFill>
              </a:rPr>
              <a:t>البيئة</a:t>
            </a:r>
            <a:r>
              <a:rPr lang="ar-DZ" sz="3200" b="1" kern="0" dirty="0">
                <a:solidFill>
                  <a:srgbClr val="9B6BF2">
                    <a:lumMod val="10000"/>
                  </a:srgbClr>
                </a:solidFill>
              </a:rPr>
              <a:t> الناتجة عن </a:t>
            </a:r>
            <a:r>
              <a:rPr lang="ar-DZ" sz="3200" b="1" kern="0" dirty="0">
                <a:solidFill>
                  <a:srgbClr val="FF0000"/>
                </a:solidFill>
              </a:rPr>
              <a:t>عدم إشباع </a:t>
            </a:r>
            <a:r>
              <a:rPr lang="ar-DZ" sz="3200" b="1" kern="0" dirty="0">
                <a:solidFill>
                  <a:srgbClr val="9B6BF2">
                    <a:lumMod val="10000"/>
                  </a:srgbClr>
                </a:solidFill>
              </a:rPr>
              <a:t>احتياجاتهم، فهذه الرعاية تمثل </a:t>
            </a:r>
            <a:r>
              <a:rPr lang="ar-DZ" sz="3200" b="1" kern="0" dirty="0">
                <a:solidFill>
                  <a:srgbClr val="FF0000"/>
                </a:solidFill>
              </a:rPr>
              <a:t>جهود المؤسسة </a:t>
            </a:r>
            <a:r>
              <a:rPr lang="ar-DZ" sz="3200" b="1" kern="0" dirty="0">
                <a:solidFill>
                  <a:srgbClr val="9B6BF2">
                    <a:lumMod val="10000"/>
                  </a:srgbClr>
                </a:solidFill>
              </a:rPr>
              <a:t>مع الجماعة والفرد في وقت واحد، وتخص التربية الرياضية والاجتماعية والسياسية والثقافية والفنية والإبداعات المختلفة، </a:t>
            </a:r>
            <a:r>
              <a:rPr lang="ar-DZ" sz="3200" b="1" kern="0" dirty="0">
                <a:solidFill>
                  <a:srgbClr val="FF0000"/>
                </a:solidFill>
              </a:rPr>
              <a:t>فنشاط رعاية الشباب</a:t>
            </a:r>
            <a:r>
              <a:rPr lang="ar-DZ" sz="3200" b="1" kern="0" dirty="0">
                <a:solidFill>
                  <a:srgbClr val="9B6BF2">
                    <a:lumMod val="10000"/>
                  </a:srgbClr>
                </a:solidFill>
              </a:rPr>
              <a:t> يتضمن الخدمات التي تسير على ضوء </a:t>
            </a:r>
            <a:r>
              <a:rPr lang="ar-DZ" sz="3200" b="1" kern="0" dirty="0">
                <a:solidFill>
                  <a:srgbClr val="FF0000"/>
                </a:solidFill>
              </a:rPr>
              <a:t>فهم شخصية الشباب </a:t>
            </a:r>
            <a:r>
              <a:rPr lang="ar-DZ" sz="3200" b="1" kern="0" dirty="0">
                <a:solidFill>
                  <a:srgbClr val="9B6BF2">
                    <a:lumMod val="10000"/>
                  </a:srgbClr>
                </a:solidFill>
              </a:rPr>
              <a:t>جسميا وعقليا وانفعاليا واجتماعيا </a:t>
            </a:r>
            <a:r>
              <a:rPr lang="ar-DZ" sz="3200" b="1" kern="0" dirty="0">
                <a:solidFill>
                  <a:srgbClr val="FF0000"/>
                </a:solidFill>
              </a:rPr>
              <a:t>لإعداد مواطن صالح </a:t>
            </a:r>
            <a:r>
              <a:rPr lang="ar-DZ" sz="3200" b="1" kern="0" dirty="0">
                <a:solidFill>
                  <a:srgbClr val="9B6BF2">
                    <a:lumMod val="10000"/>
                  </a:srgbClr>
                </a:solidFill>
              </a:rPr>
              <a:t>قادرا على القيام بعمل محدد في </a:t>
            </a:r>
            <a:r>
              <a:rPr lang="ar-DZ" sz="3200" b="1" kern="0" dirty="0">
                <a:solidFill>
                  <a:srgbClr val="FF0000"/>
                </a:solidFill>
              </a:rPr>
              <a:t>البناء</a:t>
            </a:r>
            <a:r>
              <a:rPr lang="ar-DZ" sz="3200" b="1" kern="0" dirty="0">
                <a:solidFill>
                  <a:srgbClr val="9B6BF2">
                    <a:lumMod val="10000"/>
                  </a:srgbClr>
                </a:solidFill>
              </a:rPr>
              <a:t> الاقتصادي والثقافي والفكري للبلاد. </a:t>
            </a:r>
            <a:endParaRPr kumimoji="0" lang="fr-FR" sz="3200" b="0" i="0" u="none" strike="noStrike" kern="1200" cap="none" spc="0" normalizeH="0" baseline="0" noProof="0" dirty="0">
              <a:ln>
                <a:noFill/>
              </a:ln>
              <a:solidFill>
                <a:prstClr val="black"/>
              </a:solidFill>
              <a:effectLst/>
              <a:uLnTx/>
              <a:uFillTx/>
              <a:latin typeface="Century Gothic"/>
            </a:endParaRPr>
          </a:p>
        </p:txBody>
      </p:sp>
    </p:spTree>
    <p:extLst>
      <p:ext uri="{BB962C8B-B14F-4D97-AF65-F5344CB8AC3E}">
        <p14:creationId xmlns:p14="http://schemas.microsoft.com/office/powerpoint/2010/main" val="161901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961261" y="643466"/>
            <a:ext cx="10269478" cy="581831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فنجاح</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رعاية الشباب ترتبط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بانتماء</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الفرد لجماعة ديمقراطية موجهة، بحيث ينمو العضو فيها اجتماعيا متوازنا خلال ديناميكية الجماعة ذات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القيادة المستنيرة </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العضوية الايجابية المسؤولة، كما يكمن أيضا نجاحها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بالانفتاح</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على العالم الخارجي، وأخذ المفيد منه والذي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لا يعارض </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القيم والنظم الاجتماعية الوطنية. </a:t>
            </a:r>
            <a:endParaRPr kumimoji="0" lang="fr-FR" sz="40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7454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فالشباب بحاجة إلى الهواء والراحة من التعب واللعب، والتقدير والاحترام الذات، والحب والإحساس بالحرية، والأمن والطمأنينة، وإلى احترام القيم والمثل والنظام في الحياة، وإلى حب المعرفة والاستطلاع والتملك، والتعاون والإخلاص والصدق، وإلى الاجتماع مع الغير وتكوين علاقة حسنة مع الغير، وإلى القيام بالواجبات وتحمل المسؤولية تجاه الغير والانتماء إلى الجماعة وتكوين الأصدقاء والمحافظة على الأخلاق والعادات الاجتماعية والتراث، وإلى التخلي عن بعض الأفكار والقيم الأجنبية المستوردة، </a:t>
            </a:r>
            <a:endParaRPr kumimoji="0" lang="ar-DZ" sz="60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375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321733"/>
            <a:ext cx="10552822" cy="6214534"/>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3200" b="1" kern="0" dirty="0">
                <a:solidFill>
                  <a:srgbClr val="FF0000"/>
                </a:solidFill>
              </a:rPr>
              <a:t>ورعاية الشباب </a:t>
            </a:r>
            <a:r>
              <a:rPr lang="ar-DZ" sz="3200" b="1" kern="0" dirty="0">
                <a:solidFill>
                  <a:srgbClr val="9B6BF2">
                    <a:lumMod val="10000"/>
                  </a:srgbClr>
                </a:solidFill>
              </a:rPr>
              <a:t>بهذه المرافق الترويحية </a:t>
            </a:r>
            <a:r>
              <a:rPr lang="ar-DZ" sz="3200" b="1" kern="0" dirty="0">
                <a:solidFill>
                  <a:srgbClr val="FF0000"/>
                </a:solidFill>
              </a:rPr>
              <a:t>تكسب</a:t>
            </a:r>
            <a:r>
              <a:rPr lang="ar-DZ" sz="3200" b="1" kern="0" dirty="0">
                <a:solidFill>
                  <a:srgbClr val="9B6BF2">
                    <a:lumMod val="10000"/>
                  </a:srgbClr>
                </a:solidFill>
              </a:rPr>
              <a:t> الشباب مجموعة من الخصائص والممثلة في:</a:t>
            </a:r>
          </a:p>
          <a:p>
            <a:pPr lvl="0" algn="just" rtl="1">
              <a:defRPr/>
            </a:pPr>
            <a:r>
              <a:rPr lang="ar-DZ" sz="3200" b="1" kern="0" dirty="0">
                <a:solidFill>
                  <a:srgbClr val="9B6BF2">
                    <a:lumMod val="10000"/>
                  </a:srgbClr>
                </a:solidFill>
              </a:rPr>
              <a:t>- </a:t>
            </a:r>
            <a:r>
              <a:rPr lang="ar-DZ" sz="3200" b="1" kern="0" dirty="0">
                <a:solidFill>
                  <a:srgbClr val="FF0000"/>
                </a:solidFill>
              </a:rPr>
              <a:t>الإيمان بالأهداف </a:t>
            </a:r>
            <a:r>
              <a:rPr lang="ar-DZ" sz="3200" b="1" kern="0" dirty="0">
                <a:solidFill>
                  <a:srgbClr val="9B6BF2">
                    <a:lumMod val="10000"/>
                  </a:srgbClr>
                </a:solidFill>
              </a:rPr>
              <a:t>المشتركة وتربية الفـرد تربية اجتماعية، ليتفهم ويعي أهداف الجماعــة والمجتمع.</a:t>
            </a:r>
          </a:p>
          <a:p>
            <a:pPr lvl="0" algn="just" rtl="1">
              <a:defRPr/>
            </a:pPr>
            <a:r>
              <a:rPr lang="ar-DZ" sz="3200" b="1" kern="0" dirty="0">
                <a:solidFill>
                  <a:srgbClr val="9B6BF2">
                    <a:lumMod val="10000"/>
                  </a:srgbClr>
                </a:solidFill>
              </a:rPr>
              <a:t>- </a:t>
            </a:r>
            <a:r>
              <a:rPr lang="ar-DZ" sz="3200" b="1" kern="0" dirty="0">
                <a:solidFill>
                  <a:srgbClr val="FF0000"/>
                </a:solidFill>
              </a:rPr>
              <a:t>تزويــد</a:t>
            </a:r>
            <a:r>
              <a:rPr lang="ar-DZ" sz="3200" b="1" kern="0" dirty="0">
                <a:solidFill>
                  <a:srgbClr val="9B6BF2">
                    <a:lumMod val="10000"/>
                  </a:srgbClr>
                </a:solidFill>
              </a:rPr>
              <a:t> الشباب بألوان النشاط المناسب، وقدرته على ممارستها، وإكسابه المهارات العلمية اللازمة التي </a:t>
            </a:r>
            <a:r>
              <a:rPr lang="ar-DZ" sz="3200" b="1" kern="0" dirty="0">
                <a:solidFill>
                  <a:srgbClr val="FF0000"/>
                </a:solidFill>
              </a:rPr>
              <a:t>تساعده</a:t>
            </a:r>
            <a:r>
              <a:rPr lang="ar-DZ" sz="3200" b="1" kern="0" dirty="0">
                <a:solidFill>
                  <a:srgbClr val="9B6BF2">
                    <a:lumMod val="10000"/>
                  </a:srgbClr>
                </a:solidFill>
              </a:rPr>
              <a:t> ليقوم بكل ما يتطلب منه من عمل بمستوى عالي يساعده على تحقيق </a:t>
            </a:r>
            <a:r>
              <a:rPr lang="ar-DZ" sz="3200" b="1" kern="0" dirty="0">
                <a:solidFill>
                  <a:srgbClr val="FF0000"/>
                </a:solidFill>
              </a:rPr>
              <a:t>تقدم</a:t>
            </a:r>
            <a:r>
              <a:rPr lang="ar-DZ" sz="3200" b="1" kern="0" dirty="0">
                <a:solidFill>
                  <a:srgbClr val="9B6BF2">
                    <a:lumMod val="10000"/>
                  </a:srgbClr>
                </a:solidFill>
              </a:rPr>
              <a:t> مستمر في </a:t>
            </a:r>
            <a:r>
              <a:rPr lang="ar-DZ" sz="3200" b="1" kern="0" dirty="0">
                <a:solidFill>
                  <a:srgbClr val="FF0000"/>
                </a:solidFill>
              </a:rPr>
              <a:t>الإنتاج</a:t>
            </a:r>
            <a:r>
              <a:rPr lang="ar-DZ" sz="3200" b="1" kern="0" dirty="0">
                <a:solidFill>
                  <a:srgbClr val="9B6BF2">
                    <a:lumMod val="10000"/>
                  </a:srgbClr>
                </a:solidFill>
              </a:rPr>
              <a:t> الفكري والثقافي وغيره. </a:t>
            </a:r>
            <a:endParaRPr kumimoji="0" lang="fr-FR" sz="3200" b="0" i="0" u="none" strike="noStrike" kern="1200" cap="none" spc="0" normalizeH="0" baseline="0" noProof="0" dirty="0">
              <a:ln>
                <a:noFill/>
              </a:ln>
              <a:solidFill>
                <a:prstClr val="black"/>
              </a:solidFill>
              <a:effectLst/>
              <a:uLnTx/>
              <a:uFillTx/>
              <a:latin typeface="Century Gothic"/>
            </a:endParaRPr>
          </a:p>
        </p:txBody>
      </p:sp>
    </p:spTree>
    <p:extLst>
      <p:ext uri="{BB962C8B-B14F-4D97-AF65-F5344CB8AC3E}">
        <p14:creationId xmlns:p14="http://schemas.microsoft.com/office/powerpoint/2010/main" val="211934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321733"/>
            <a:ext cx="10552822" cy="6214534"/>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3200" b="1" kern="0" dirty="0">
                <a:solidFill>
                  <a:srgbClr val="9B6BF2">
                    <a:lumMod val="10000"/>
                  </a:srgbClr>
                </a:solidFill>
              </a:rPr>
              <a:t>- </a:t>
            </a:r>
            <a:r>
              <a:rPr lang="ar-DZ" sz="3200" b="1" kern="0" dirty="0">
                <a:solidFill>
                  <a:srgbClr val="FF0000"/>
                </a:solidFill>
              </a:rPr>
              <a:t>القدرة على القيادة </a:t>
            </a:r>
            <a:r>
              <a:rPr lang="ar-DZ" sz="3200" b="1" kern="0" dirty="0">
                <a:solidFill>
                  <a:srgbClr val="9B6BF2">
                    <a:lumMod val="10000"/>
                  </a:srgbClr>
                </a:solidFill>
              </a:rPr>
              <a:t>وتحمـل المسؤولية والتبعية من خلال </a:t>
            </a:r>
            <a:r>
              <a:rPr lang="ar-DZ" sz="3200" b="1" kern="0" dirty="0">
                <a:solidFill>
                  <a:srgbClr val="FF0000"/>
                </a:solidFill>
              </a:rPr>
              <a:t>صحة نفسية </a:t>
            </a:r>
            <a:r>
              <a:rPr lang="ar-DZ" sz="3200" b="1" kern="0" dirty="0">
                <a:solidFill>
                  <a:srgbClr val="9B6BF2">
                    <a:lumMod val="10000"/>
                  </a:srgbClr>
                </a:solidFill>
              </a:rPr>
              <a:t>متوازنة، واحترام النظم العامة والتقاليد.</a:t>
            </a:r>
          </a:p>
          <a:p>
            <a:pPr lvl="0" algn="just" rtl="1">
              <a:defRPr/>
            </a:pPr>
            <a:r>
              <a:rPr lang="ar-DZ" sz="3200" b="1" kern="0" dirty="0">
                <a:solidFill>
                  <a:srgbClr val="9B6BF2">
                    <a:lumMod val="10000"/>
                  </a:srgbClr>
                </a:solidFill>
              </a:rPr>
              <a:t>- </a:t>
            </a:r>
            <a:r>
              <a:rPr lang="ar-DZ" sz="3200" b="1" kern="0" dirty="0">
                <a:solidFill>
                  <a:srgbClr val="FF0000"/>
                </a:solidFill>
              </a:rPr>
              <a:t>القدرة على التفكير </a:t>
            </a:r>
            <a:r>
              <a:rPr lang="ar-DZ" sz="3200" b="1" kern="0" dirty="0">
                <a:solidFill>
                  <a:srgbClr val="9B6BF2">
                    <a:lumMod val="10000"/>
                  </a:srgbClr>
                </a:solidFill>
              </a:rPr>
              <a:t>الواعي </a:t>
            </a:r>
            <a:r>
              <a:rPr lang="ar-DZ" sz="3200" b="1" kern="0" dirty="0">
                <a:solidFill>
                  <a:srgbClr val="FF0000"/>
                </a:solidFill>
              </a:rPr>
              <a:t>وإدراك</a:t>
            </a:r>
            <a:r>
              <a:rPr lang="ar-DZ" sz="3200" b="1" kern="0" dirty="0">
                <a:solidFill>
                  <a:srgbClr val="9B6BF2">
                    <a:lumMod val="10000"/>
                  </a:srgbClr>
                </a:solidFill>
              </a:rPr>
              <a:t> حقائق الأمور يجعل الشباب يعيـش فـي حاضره، وهــو </a:t>
            </a:r>
            <a:r>
              <a:rPr lang="ar-DZ" sz="3200" b="1" kern="0" dirty="0">
                <a:solidFill>
                  <a:srgbClr val="FF0000"/>
                </a:solidFill>
              </a:rPr>
              <a:t>يشعر بالرضا </a:t>
            </a:r>
            <a:r>
              <a:rPr lang="ar-DZ" sz="3200" b="1" kern="0" dirty="0">
                <a:solidFill>
                  <a:srgbClr val="9B6BF2">
                    <a:lumMod val="10000"/>
                  </a:srgbClr>
                </a:solidFill>
              </a:rPr>
              <a:t>ويدفعه ليحدد لنفسه أهداف على ضوء </a:t>
            </a:r>
            <a:r>
              <a:rPr lang="ar-DZ" sz="3200" b="1" kern="0" dirty="0">
                <a:solidFill>
                  <a:srgbClr val="FF0000"/>
                </a:solidFill>
              </a:rPr>
              <a:t>إمكانياته</a:t>
            </a:r>
            <a:r>
              <a:rPr lang="ar-DZ" sz="3200" b="1" kern="0" dirty="0">
                <a:solidFill>
                  <a:srgbClr val="9B6BF2">
                    <a:lumMod val="10000"/>
                  </a:srgbClr>
                </a:solidFill>
              </a:rPr>
              <a:t>، كما يتيسر له الطريق تنظيم خدماته لمجتمعه على ضوء </a:t>
            </a:r>
            <a:r>
              <a:rPr lang="ar-DZ" sz="3200" b="1" kern="0" dirty="0">
                <a:solidFill>
                  <a:srgbClr val="FF0000"/>
                </a:solidFill>
              </a:rPr>
              <a:t>احتياجات</a:t>
            </a:r>
            <a:r>
              <a:rPr lang="ar-DZ" sz="3200" b="1" kern="0" dirty="0">
                <a:solidFill>
                  <a:srgbClr val="9B6BF2">
                    <a:lumMod val="10000"/>
                  </a:srgbClr>
                </a:solidFill>
              </a:rPr>
              <a:t> حقيقية لهذا المجتمع.</a:t>
            </a:r>
          </a:p>
          <a:p>
            <a:pPr lvl="0" algn="just" rtl="1">
              <a:defRPr/>
            </a:pPr>
            <a:r>
              <a:rPr lang="ar-DZ" sz="3200" b="1" kern="0" dirty="0">
                <a:solidFill>
                  <a:srgbClr val="9B6BF2">
                    <a:lumMod val="10000"/>
                  </a:srgbClr>
                </a:solidFill>
              </a:rPr>
              <a:t>- </a:t>
            </a:r>
            <a:r>
              <a:rPr lang="ar-DZ" sz="3200" b="1" kern="0" dirty="0">
                <a:solidFill>
                  <a:srgbClr val="FF0000"/>
                </a:solidFill>
              </a:rPr>
              <a:t>الإحساس بالسعادة </a:t>
            </a:r>
            <a:r>
              <a:rPr lang="ar-DZ" sz="3200" b="1" kern="0" dirty="0">
                <a:solidFill>
                  <a:srgbClr val="9B6BF2">
                    <a:lumMod val="10000"/>
                  </a:srgbClr>
                </a:solidFill>
              </a:rPr>
              <a:t>تكمن في تقديم</a:t>
            </a:r>
            <a:r>
              <a:rPr lang="ar-DZ" sz="3200" b="1" kern="0" dirty="0">
                <a:solidFill>
                  <a:srgbClr val="FF0000"/>
                </a:solidFill>
              </a:rPr>
              <a:t> برامج </a:t>
            </a:r>
            <a:r>
              <a:rPr lang="ar-DZ" sz="3200" b="1" kern="0" dirty="0">
                <a:solidFill>
                  <a:srgbClr val="9B6BF2">
                    <a:lumMod val="10000"/>
                  </a:srgbClr>
                </a:solidFill>
              </a:rPr>
              <a:t>في الرعاية، بإكسابهم </a:t>
            </a:r>
            <a:r>
              <a:rPr lang="ar-DZ" sz="3200" b="1" kern="0" dirty="0">
                <a:solidFill>
                  <a:srgbClr val="FF0000"/>
                </a:solidFill>
              </a:rPr>
              <a:t>المهارات</a:t>
            </a:r>
            <a:r>
              <a:rPr lang="ar-DZ" sz="3200" b="1" kern="0" dirty="0">
                <a:solidFill>
                  <a:srgbClr val="9B6BF2">
                    <a:lumMod val="10000"/>
                  </a:srgbClr>
                </a:solidFill>
              </a:rPr>
              <a:t> المناسبـة حتى يشعــروا بالرضا والسعادة. </a:t>
            </a:r>
          </a:p>
        </p:txBody>
      </p:sp>
    </p:spTree>
    <p:extLst>
      <p:ext uri="{BB962C8B-B14F-4D97-AF65-F5344CB8AC3E}">
        <p14:creationId xmlns:p14="http://schemas.microsoft.com/office/powerpoint/2010/main" val="37427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969364" y="892257"/>
            <a:ext cx="10253272" cy="5028857"/>
          </a:xfrm>
          <a:prstGeom prst="roundRect">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9600" b="1" i="0" u="none" strike="noStrike" kern="1200" cap="none" spc="0" normalizeH="0" baseline="0" noProof="0" dirty="0">
                <a:ln w="12700">
                  <a:solidFill>
                    <a:srgbClr val="E45F3C">
                      <a:lumMod val="50000"/>
                    </a:srgbClr>
                  </a:solidFill>
                  <a:prstDash val="solid"/>
                </a:ln>
                <a:solidFill>
                  <a:srgbClr val="3B3059">
                    <a:lumMod val="20000"/>
                    <a:lumOff val="80000"/>
                  </a:srgbClr>
                </a:solidFill>
                <a:effectLst>
                  <a:innerShdw blurRad="177800">
                    <a:srgbClr val="E45F3C">
                      <a:lumMod val="50000"/>
                    </a:srgbClr>
                  </a:innerShdw>
                </a:effectLst>
                <a:uLnTx/>
                <a:uFillTx/>
                <a:latin typeface="Calibri" panose="020F0502020204030204" pitchFamily="34" charset="0"/>
                <a:ea typeface="Calibri" panose="020F0502020204030204" pitchFamily="34" charset="0"/>
                <a:cs typeface="Barada Reqa" pitchFamily="2" charset="-78"/>
              </a:rPr>
              <a:t>تعزيز مشاركة الشباب</a:t>
            </a:r>
            <a:endParaRPr kumimoji="0" lang="fr-FR" sz="13800" b="1" i="0" u="none" strike="noStrike" kern="1200" cap="none" spc="0" normalizeH="0" baseline="0" noProof="0" dirty="0">
              <a:ln w="22225">
                <a:solidFill>
                  <a:srgbClr val="E33D6F"/>
                </a:solidFill>
                <a:prstDash val="solid"/>
              </a:ln>
              <a:solidFill>
                <a:srgbClr val="3B3059">
                  <a:lumMod val="20000"/>
                  <a:lumOff val="80000"/>
                </a:srgbClr>
              </a:solidFill>
              <a:effectLst/>
              <a:uLnTx/>
              <a:uFillTx/>
              <a:latin typeface="Century Gothic"/>
              <a:ea typeface="+mn-ea"/>
              <a:cs typeface="Barada Reqa" pitchFamily="2" charset="-78"/>
            </a:endParaRPr>
          </a:p>
        </p:txBody>
      </p:sp>
    </p:spTree>
    <p:extLst>
      <p:ext uri="{BB962C8B-B14F-4D97-AF65-F5344CB8AC3E}">
        <p14:creationId xmlns:p14="http://schemas.microsoft.com/office/powerpoint/2010/main" val="342361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321733"/>
            <a:ext cx="10552822" cy="6214534"/>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3600" b="1" kern="0" dirty="0">
                <a:solidFill>
                  <a:srgbClr val="9B6BF2">
                    <a:lumMod val="10000"/>
                  </a:srgbClr>
                </a:solidFill>
              </a:rPr>
              <a:t>من أجل </a:t>
            </a:r>
            <a:r>
              <a:rPr lang="ar-DZ" sz="3600" b="1" kern="0" dirty="0">
                <a:solidFill>
                  <a:srgbClr val="FF0000"/>
                </a:solidFill>
              </a:rPr>
              <a:t>تعزيز مشاركة </a:t>
            </a:r>
            <a:r>
              <a:rPr lang="ar-DZ" sz="3600" b="1" kern="0" dirty="0">
                <a:solidFill>
                  <a:srgbClr val="9B6BF2">
                    <a:lumMod val="10000"/>
                  </a:srgbClr>
                </a:solidFill>
              </a:rPr>
              <a:t>الشباب في الحياة المهنية والدراسية والاجتماعية، تم وضع بعض الأبعاد التي قد تكون مساعدة من أجل </a:t>
            </a:r>
            <a:r>
              <a:rPr lang="ar-DZ" sz="3600" b="1" kern="0" dirty="0">
                <a:solidFill>
                  <a:srgbClr val="FF0000"/>
                </a:solidFill>
              </a:rPr>
              <a:t>تحقيق مشاركة فعالة</a:t>
            </a:r>
            <a:r>
              <a:rPr lang="ar-DZ" sz="3600" b="1" kern="0" dirty="0">
                <a:solidFill>
                  <a:srgbClr val="9B6BF2">
                    <a:lumMod val="10000"/>
                  </a:srgbClr>
                </a:solidFill>
              </a:rPr>
              <a:t>، فارتأينا تقديم العناصر التالية:</a:t>
            </a:r>
          </a:p>
          <a:p>
            <a:pPr lvl="0" algn="just" rtl="1">
              <a:defRPr/>
            </a:pPr>
            <a:r>
              <a:rPr lang="ar-DZ" sz="3600" b="1" kern="0" dirty="0">
                <a:solidFill>
                  <a:srgbClr val="9B6BF2">
                    <a:lumMod val="10000"/>
                  </a:srgbClr>
                </a:solidFill>
              </a:rPr>
              <a:t>- </a:t>
            </a:r>
            <a:r>
              <a:rPr lang="ar-DZ" sz="3600" b="1" kern="0" dirty="0">
                <a:solidFill>
                  <a:srgbClr val="FF0000"/>
                </a:solidFill>
              </a:rPr>
              <a:t>المشكلات</a:t>
            </a:r>
            <a:r>
              <a:rPr lang="ar-DZ" sz="3600" b="1" kern="0" dirty="0">
                <a:solidFill>
                  <a:srgbClr val="9B6BF2">
                    <a:lumMod val="10000"/>
                  </a:srgbClr>
                </a:solidFill>
              </a:rPr>
              <a:t> التي يواجهها الشباب قد تنتج من </a:t>
            </a:r>
            <a:r>
              <a:rPr lang="ar-DZ" sz="3600" b="1" kern="0" dirty="0">
                <a:solidFill>
                  <a:srgbClr val="FF0000"/>
                </a:solidFill>
              </a:rPr>
              <a:t>قلة</a:t>
            </a:r>
            <a:r>
              <a:rPr lang="ar-DZ" sz="3600" b="1" kern="0" dirty="0">
                <a:solidFill>
                  <a:srgbClr val="9B6BF2">
                    <a:lumMod val="10000"/>
                  </a:srgbClr>
                </a:solidFill>
              </a:rPr>
              <a:t> الموارد والمعارف والمهارات، إما منفردة أو جماعية.</a:t>
            </a:r>
          </a:p>
          <a:p>
            <a:pPr lvl="0" algn="just" rtl="1">
              <a:defRPr/>
            </a:pPr>
            <a:r>
              <a:rPr lang="ar-DZ" sz="3600" b="1" kern="0" dirty="0">
                <a:solidFill>
                  <a:srgbClr val="9B6BF2">
                    <a:lumMod val="10000"/>
                  </a:srgbClr>
                </a:solidFill>
              </a:rPr>
              <a:t>- </a:t>
            </a:r>
            <a:r>
              <a:rPr lang="ar-DZ" sz="3600" b="1" kern="0" dirty="0">
                <a:solidFill>
                  <a:srgbClr val="FF0000"/>
                </a:solidFill>
              </a:rPr>
              <a:t>مساعدة الشباب </a:t>
            </a:r>
            <a:r>
              <a:rPr lang="ar-DZ" sz="3600" b="1" kern="0" dirty="0">
                <a:solidFill>
                  <a:srgbClr val="9B6BF2">
                    <a:lumMod val="10000"/>
                  </a:srgbClr>
                </a:solidFill>
              </a:rPr>
              <a:t>في تمكينهم من الحصول على القدرة في </a:t>
            </a:r>
            <a:r>
              <a:rPr lang="ar-DZ" sz="3600" b="1" kern="0" dirty="0">
                <a:solidFill>
                  <a:srgbClr val="FF0000"/>
                </a:solidFill>
              </a:rPr>
              <a:t>صنع القرارات</a:t>
            </a:r>
            <a:r>
              <a:rPr lang="ar-DZ" sz="3600" b="1" kern="0" dirty="0">
                <a:solidFill>
                  <a:srgbClr val="9B6BF2">
                    <a:lumMod val="10000"/>
                  </a:srgbClr>
                </a:solidFill>
              </a:rPr>
              <a:t>.</a:t>
            </a:r>
          </a:p>
        </p:txBody>
      </p:sp>
    </p:spTree>
    <p:extLst>
      <p:ext uri="{BB962C8B-B14F-4D97-AF65-F5344CB8AC3E}">
        <p14:creationId xmlns:p14="http://schemas.microsoft.com/office/powerpoint/2010/main" val="257097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321733"/>
            <a:ext cx="10552822" cy="6214534"/>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3200" b="1" kern="0" dirty="0">
                <a:solidFill>
                  <a:srgbClr val="9B6BF2">
                    <a:lumMod val="10000"/>
                  </a:srgbClr>
                </a:solidFill>
              </a:rPr>
              <a:t>- </a:t>
            </a:r>
            <a:r>
              <a:rPr lang="ar-DZ" sz="3200" b="1" kern="0" dirty="0">
                <a:solidFill>
                  <a:srgbClr val="FF0000"/>
                </a:solidFill>
              </a:rPr>
              <a:t>مساعدة الشباب </a:t>
            </a:r>
            <a:r>
              <a:rPr lang="ar-DZ" sz="3200" b="1" kern="0" dirty="0">
                <a:solidFill>
                  <a:srgbClr val="9B6BF2">
                    <a:lumMod val="10000"/>
                  </a:srgbClr>
                </a:solidFill>
              </a:rPr>
              <a:t>في الحصول على علاقة مقبولة مع الكشف عن الذات.</a:t>
            </a:r>
          </a:p>
          <a:p>
            <a:pPr lvl="0" algn="just" rtl="1">
              <a:defRPr/>
            </a:pPr>
            <a:r>
              <a:rPr lang="ar-DZ" sz="3200" b="1" kern="0" dirty="0">
                <a:solidFill>
                  <a:srgbClr val="9B6BF2">
                    <a:lumMod val="10000"/>
                  </a:srgbClr>
                </a:solidFill>
              </a:rPr>
              <a:t>- العمل على</a:t>
            </a:r>
            <a:r>
              <a:rPr lang="ar-DZ" sz="3200" b="1" kern="0" dirty="0">
                <a:solidFill>
                  <a:srgbClr val="FF0000"/>
                </a:solidFill>
              </a:rPr>
              <a:t> المعاملة </a:t>
            </a:r>
            <a:r>
              <a:rPr lang="ar-DZ" sz="3200" b="1" kern="0" dirty="0">
                <a:solidFill>
                  <a:srgbClr val="9B6BF2">
                    <a:lumMod val="10000"/>
                  </a:srgbClr>
                </a:solidFill>
              </a:rPr>
              <a:t>الجيدة والاحترام، وتسهيل كرامتهم.</a:t>
            </a:r>
          </a:p>
          <a:p>
            <a:pPr lvl="0" algn="just" rtl="1">
              <a:defRPr/>
            </a:pPr>
            <a:r>
              <a:rPr lang="ar-DZ" sz="3200" b="1" kern="0" dirty="0">
                <a:solidFill>
                  <a:srgbClr val="9B6BF2">
                    <a:lumMod val="10000"/>
                  </a:srgbClr>
                </a:solidFill>
              </a:rPr>
              <a:t>- مساعدة الشباب </a:t>
            </a:r>
            <a:r>
              <a:rPr lang="ar-DZ" sz="3200" b="1" kern="0" dirty="0">
                <a:solidFill>
                  <a:srgbClr val="FF0000"/>
                </a:solidFill>
              </a:rPr>
              <a:t>لاكتشاف</a:t>
            </a:r>
            <a:r>
              <a:rPr lang="ar-DZ" sz="3200" b="1" kern="0" dirty="0">
                <a:solidFill>
                  <a:srgbClr val="9B6BF2">
                    <a:lumMod val="10000"/>
                  </a:srgbClr>
                </a:solidFill>
              </a:rPr>
              <a:t> قواهم وتنمية قدراتهم على النمو والتغيير.</a:t>
            </a:r>
          </a:p>
          <a:p>
            <a:pPr lvl="0" algn="just" rtl="1">
              <a:defRPr/>
            </a:pPr>
            <a:r>
              <a:rPr lang="ar-DZ" sz="3200" b="1" kern="0" dirty="0">
                <a:solidFill>
                  <a:srgbClr val="9B6BF2">
                    <a:lumMod val="10000"/>
                  </a:srgbClr>
                </a:solidFill>
              </a:rPr>
              <a:t>- تخصيص الوقت الكافي من طرف القائمين بحمايــة ورعايــة الشباب من أجـل تحقيــق </a:t>
            </a:r>
            <a:r>
              <a:rPr lang="ar-DZ" sz="3200" b="1" kern="0" dirty="0">
                <a:solidFill>
                  <a:srgbClr val="FF0000"/>
                </a:solidFill>
              </a:rPr>
              <a:t>المصلحة الفضلى.</a:t>
            </a:r>
          </a:p>
          <a:p>
            <a:pPr lvl="0" algn="just" rtl="1">
              <a:defRPr/>
            </a:pPr>
            <a:r>
              <a:rPr lang="ar-DZ" sz="3200" b="1" kern="0" dirty="0">
                <a:solidFill>
                  <a:srgbClr val="9B6BF2">
                    <a:lumMod val="10000"/>
                  </a:srgbClr>
                </a:solidFill>
              </a:rPr>
              <a:t>- مساعدة الشاب في </a:t>
            </a:r>
            <a:r>
              <a:rPr lang="ar-DZ" sz="3200" b="1" kern="0" dirty="0">
                <a:solidFill>
                  <a:srgbClr val="FF0000"/>
                </a:solidFill>
              </a:rPr>
              <a:t>وضع خطة لحل مشكلته </a:t>
            </a:r>
            <a:r>
              <a:rPr lang="ar-DZ" sz="3200" b="1" kern="0" dirty="0">
                <a:solidFill>
                  <a:srgbClr val="9B6BF2">
                    <a:lumMod val="10000"/>
                  </a:srgbClr>
                </a:solidFill>
              </a:rPr>
              <a:t>في ضوء الإمكانيات، والتعرف على </a:t>
            </a:r>
            <a:r>
              <a:rPr lang="ar-DZ" sz="3200" b="1" kern="0" dirty="0">
                <a:solidFill>
                  <a:srgbClr val="FF0000"/>
                </a:solidFill>
              </a:rPr>
              <a:t>الصعوبات</a:t>
            </a:r>
            <a:r>
              <a:rPr lang="ar-DZ" sz="3200" b="1" kern="0" dirty="0">
                <a:solidFill>
                  <a:srgbClr val="9B6BF2">
                    <a:lumMod val="10000"/>
                  </a:srgbClr>
                </a:solidFill>
              </a:rPr>
              <a:t> التي تواجه تنفيذ المهام والتي قد تكون مرتبطة </a:t>
            </a:r>
            <a:r>
              <a:rPr lang="ar-DZ" sz="3200" b="1" kern="0" dirty="0">
                <a:solidFill>
                  <a:srgbClr val="FF0000"/>
                </a:solidFill>
              </a:rPr>
              <a:t>بالشباب نفســه </a:t>
            </a:r>
            <a:r>
              <a:rPr lang="ar-DZ" sz="3200" b="1" kern="0" dirty="0">
                <a:solidFill>
                  <a:srgbClr val="9B6BF2">
                    <a:lumMod val="10000"/>
                  </a:srgbClr>
                </a:solidFill>
              </a:rPr>
              <a:t>أو </a:t>
            </a:r>
            <a:r>
              <a:rPr lang="ar-DZ" sz="3200" b="1" kern="0" dirty="0">
                <a:solidFill>
                  <a:srgbClr val="FF0000"/>
                </a:solidFill>
              </a:rPr>
              <a:t>بيئته المحيطة</a:t>
            </a:r>
            <a:r>
              <a:rPr lang="ar-DZ" sz="3200" b="1" kern="0" dirty="0">
                <a:solidFill>
                  <a:srgbClr val="9B6BF2">
                    <a:lumMod val="10000"/>
                  </a:srgbClr>
                </a:solidFill>
              </a:rPr>
              <a:t>.</a:t>
            </a:r>
          </a:p>
        </p:txBody>
      </p:sp>
    </p:spTree>
    <p:extLst>
      <p:ext uri="{BB962C8B-B14F-4D97-AF65-F5344CB8AC3E}">
        <p14:creationId xmlns:p14="http://schemas.microsoft.com/office/powerpoint/2010/main" val="19584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110360"/>
            <a:ext cx="10552822" cy="6968359"/>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3200" b="1" kern="0" dirty="0">
                <a:solidFill>
                  <a:srgbClr val="9B6BF2">
                    <a:lumMod val="10000"/>
                  </a:srgbClr>
                </a:solidFill>
              </a:rPr>
              <a:t>- العمل مع الشباب من مختلف الخلفيات والثقافات الاجتماعيـة، حيــث يكون </a:t>
            </a:r>
            <a:r>
              <a:rPr lang="ar-DZ" sz="3200" b="1" kern="0" dirty="0">
                <a:solidFill>
                  <a:srgbClr val="FF0000"/>
                </a:solidFill>
              </a:rPr>
              <a:t>القائم برعايتهم </a:t>
            </a:r>
            <a:r>
              <a:rPr lang="ar-DZ" sz="3200" b="1" kern="0" dirty="0">
                <a:solidFill>
                  <a:srgbClr val="9B6BF2">
                    <a:lumMod val="10000"/>
                  </a:srgbClr>
                </a:solidFill>
              </a:rPr>
              <a:t>لديه </a:t>
            </a:r>
            <a:r>
              <a:rPr lang="ar-DZ" sz="3200" b="1" kern="0" dirty="0">
                <a:solidFill>
                  <a:srgbClr val="FF0000"/>
                </a:solidFill>
              </a:rPr>
              <a:t>مهارات الاستماع الجيدة</a:t>
            </a:r>
            <a:r>
              <a:rPr lang="ar-DZ" sz="3200" b="1" kern="0" dirty="0">
                <a:solidFill>
                  <a:srgbClr val="9B6BF2">
                    <a:lumMod val="10000"/>
                  </a:srgbClr>
                </a:solidFill>
              </a:rPr>
              <a:t>، والمرونة والقدرة على التفكير الإبداعي.</a:t>
            </a:r>
          </a:p>
          <a:p>
            <a:pPr lvl="0" algn="just" rtl="1">
              <a:defRPr/>
            </a:pPr>
            <a:r>
              <a:rPr lang="ar-DZ" sz="3200" b="1" kern="0" dirty="0">
                <a:solidFill>
                  <a:srgbClr val="9B6BF2">
                    <a:lumMod val="10000"/>
                  </a:srgbClr>
                </a:solidFill>
              </a:rPr>
              <a:t>- القدرة التي يتمتع بها القائم بالرعاية على الاهتمامات والمهارات في مجال قـد تثيـر الشباب مثــل الرياضة والفنون، ولديه </a:t>
            </a:r>
            <a:r>
              <a:rPr lang="ar-DZ" sz="3200" b="1" kern="0" dirty="0">
                <a:solidFill>
                  <a:srgbClr val="FF0000"/>
                </a:solidFill>
              </a:rPr>
              <a:t>مهارات العمل الفريقي والقيادة</a:t>
            </a:r>
            <a:r>
              <a:rPr lang="ar-DZ" sz="3200" b="1" kern="0" dirty="0">
                <a:solidFill>
                  <a:srgbClr val="9B6BF2">
                    <a:lumMod val="10000"/>
                  </a:srgbClr>
                </a:solidFill>
              </a:rPr>
              <a:t>، والعمل على تدريبهم على الإسعافات الأولية وتقييم المخاطر.</a:t>
            </a:r>
          </a:p>
          <a:p>
            <a:pPr lvl="0" algn="just" rtl="1">
              <a:defRPr/>
            </a:pPr>
            <a:r>
              <a:rPr lang="ar-DZ" sz="3200" b="1" kern="0" dirty="0">
                <a:solidFill>
                  <a:srgbClr val="9B6BF2">
                    <a:lumMod val="10000"/>
                  </a:srgbClr>
                </a:solidFill>
              </a:rPr>
              <a:t>- على الممارسين المشاركة في </a:t>
            </a:r>
            <a:r>
              <a:rPr lang="ar-DZ" sz="3200" b="1" kern="0" dirty="0">
                <a:solidFill>
                  <a:srgbClr val="FF0000"/>
                </a:solidFill>
              </a:rPr>
              <a:t>أنشطة التطوير المهني التي تعزز معارفهم ومهاراتهم </a:t>
            </a:r>
            <a:r>
              <a:rPr lang="ar-DZ" sz="3200" b="1" kern="0" dirty="0">
                <a:solidFill>
                  <a:srgbClr val="9B6BF2">
                    <a:lumMod val="10000"/>
                  </a:srgbClr>
                </a:solidFill>
              </a:rPr>
              <a:t>وتؤدي إلى مواصلة وزيادة الكفاءة في تقديم الخدمات للشباب والأنساق التابعة لهم.</a:t>
            </a:r>
          </a:p>
        </p:txBody>
      </p:sp>
    </p:spTree>
    <p:extLst>
      <p:ext uri="{BB962C8B-B14F-4D97-AF65-F5344CB8AC3E}">
        <p14:creationId xmlns:p14="http://schemas.microsoft.com/office/powerpoint/2010/main" val="87055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110360"/>
            <a:ext cx="10552822" cy="6968359"/>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3200" b="1" kern="0" dirty="0">
                <a:solidFill>
                  <a:srgbClr val="9B6BF2">
                    <a:lumMod val="10000"/>
                  </a:srgbClr>
                </a:solidFill>
              </a:rPr>
              <a:t>- إمداد الشباب بتدريبات عملية حول </a:t>
            </a:r>
            <a:r>
              <a:rPr lang="ar-DZ" sz="3200" b="1" kern="0" dirty="0">
                <a:solidFill>
                  <a:srgbClr val="FF0000"/>
                </a:solidFill>
              </a:rPr>
              <a:t>الأساليب المستخدمة </a:t>
            </a:r>
            <a:r>
              <a:rPr lang="ar-DZ" sz="3200" b="1" kern="0" dirty="0">
                <a:solidFill>
                  <a:srgbClr val="9B6BF2">
                    <a:lumMod val="10000"/>
                  </a:srgbClr>
                </a:solidFill>
              </a:rPr>
              <a:t>في المدافعة الاجتماعية والقانونية.</a:t>
            </a:r>
          </a:p>
          <a:p>
            <a:pPr lvl="0" algn="just" rtl="1">
              <a:defRPr/>
            </a:pPr>
            <a:r>
              <a:rPr lang="ar-DZ" sz="3200" b="1" kern="0" dirty="0">
                <a:solidFill>
                  <a:srgbClr val="9B6BF2">
                    <a:lumMod val="10000"/>
                  </a:srgbClr>
                </a:solidFill>
              </a:rPr>
              <a:t>- إيجاد وتشكيل الجماعات الشبابية المتنوعة في المجتمع ليعملوا معا </a:t>
            </a:r>
            <a:r>
              <a:rPr lang="ar-DZ" sz="3200" b="1" kern="0" dirty="0">
                <a:solidFill>
                  <a:srgbClr val="FF0000"/>
                </a:solidFill>
              </a:rPr>
              <a:t>لحل مشكلاتهم المشتركة</a:t>
            </a:r>
            <a:r>
              <a:rPr lang="ar-DZ" sz="3200" b="1" kern="0" dirty="0">
                <a:solidFill>
                  <a:srgbClr val="9B6BF2">
                    <a:lumMod val="10000"/>
                  </a:srgbClr>
                </a:solidFill>
              </a:rPr>
              <a:t>.</a:t>
            </a:r>
          </a:p>
          <a:p>
            <a:pPr lvl="0" algn="just" rtl="1">
              <a:defRPr/>
            </a:pPr>
            <a:r>
              <a:rPr lang="ar-DZ" sz="3200" b="1" kern="0" dirty="0">
                <a:solidFill>
                  <a:srgbClr val="9B6BF2">
                    <a:lumMod val="10000"/>
                  </a:srgbClr>
                </a:solidFill>
              </a:rPr>
              <a:t>- العمل مع حالات الشباب الفردية وتقديم</a:t>
            </a:r>
            <a:r>
              <a:rPr lang="ar-DZ" sz="3200" b="1" kern="0" dirty="0">
                <a:solidFill>
                  <a:srgbClr val="FF0000"/>
                </a:solidFill>
              </a:rPr>
              <a:t> الاستشارة </a:t>
            </a:r>
            <a:r>
              <a:rPr lang="ar-DZ" sz="3200" b="1" kern="0" dirty="0">
                <a:solidFill>
                  <a:srgbClr val="9B6BF2">
                    <a:lumMod val="10000"/>
                  </a:srgbClr>
                </a:solidFill>
              </a:rPr>
              <a:t>لهم في أمور حياتهم.</a:t>
            </a:r>
          </a:p>
          <a:p>
            <a:pPr lvl="0" algn="just" rtl="1">
              <a:defRPr/>
            </a:pPr>
            <a:r>
              <a:rPr lang="ar-DZ" sz="3200" b="1" kern="0" dirty="0">
                <a:solidFill>
                  <a:srgbClr val="9B6BF2">
                    <a:lumMod val="10000"/>
                  </a:srgbClr>
                </a:solidFill>
              </a:rPr>
              <a:t>- العمل على </a:t>
            </a:r>
            <a:r>
              <a:rPr lang="ar-DZ" sz="3200" b="1" kern="0" dirty="0">
                <a:solidFill>
                  <a:srgbClr val="FF0000"/>
                </a:solidFill>
              </a:rPr>
              <a:t>مراعاة الجوانب الأخلاقية </a:t>
            </a:r>
            <a:r>
              <a:rPr lang="ar-DZ" sz="3200" b="1" kern="0" dirty="0">
                <a:solidFill>
                  <a:srgbClr val="9B6BF2">
                    <a:lumMod val="10000"/>
                  </a:srgbClr>
                </a:solidFill>
              </a:rPr>
              <a:t>في استعمال تكنولوجيا المعلومات والاتصال.</a:t>
            </a:r>
          </a:p>
        </p:txBody>
      </p:sp>
    </p:spTree>
    <p:extLst>
      <p:ext uri="{BB962C8B-B14F-4D97-AF65-F5344CB8AC3E}">
        <p14:creationId xmlns:p14="http://schemas.microsoft.com/office/powerpoint/2010/main" val="132726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110360"/>
            <a:ext cx="10552822" cy="6968359"/>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3200" b="1" kern="0" dirty="0">
                <a:solidFill>
                  <a:srgbClr val="9B6BF2">
                    <a:lumMod val="10000"/>
                  </a:srgbClr>
                </a:solidFill>
              </a:rPr>
              <a:t>- استخدام </a:t>
            </a:r>
            <a:r>
              <a:rPr lang="ar-DZ" sz="3200" b="1" kern="0" dirty="0">
                <a:solidFill>
                  <a:srgbClr val="FF0000"/>
                </a:solidFill>
              </a:rPr>
              <a:t>التكنولوجيا لإعلام </a:t>
            </a:r>
            <a:r>
              <a:rPr lang="ar-DZ" sz="3200" b="1" kern="0" dirty="0">
                <a:solidFill>
                  <a:srgbClr val="9B6BF2">
                    <a:lumMod val="10000"/>
                  </a:srgbClr>
                </a:solidFill>
              </a:rPr>
              <a:t>وتعبئة وحشد </a:t>
            </a:r>
            <a:r>
              <a:rPr lang="ar-DZ" sz="3200" b="1" kern="0" dirty="0">
                <a:solidFill>
                  <a:srgbClr val="FF0000"/>
                </a:solidFill>
              </a:rPr>
              <a:t>المجتمـعات المحلية </a:t>
            </a:r>
            <a:r>
              <a:rPr lang="ar-DZ" sz="3200" b="1" kern="0" dirty="0">
                <a:solidFill>
                  <a:srgbClr val="9B6BF2">
                    <a:lumMod val="10000"/>
                  </a:srgbClr>
                </a:solidFill>
              </a:rPr>
              <a:t>حول السياسات التي سـوف تفيد الأفراد والجماعات، بنــاء مواقع الانترنيت التي تعـبر عــن </a:t>
            </a:r>
            <a:r>
              <a:rPr lang="ar-DZ" sz="3200" b="1" kern="0" dirty="0">
                <a:solidFill>
                  <a:srgbClr val="FF0000"/>
                </a:solidFill>
              </a:rPr>
              <a:t>احتياجات وقضايا الشباب</a:t>
            </a:r>
            <a:r>
              <a:rPr lang="ar-DZ" sz="3200" b="1" kern="0" dirty="0">
                <a:solidFill>
                  <a:srgbClr val="9B6BF2">
                    <a:lumMod val="10000"/>
                  </a:srgbClr>
                </a:solidFill>
              </a:rPr>
              <a:t>، واستخـدام الإعــلانــات الالكترونية في التعبير عن أراء الشباب ومشكلاتهم.</a:t>
            </a:r>
          </a:p>
          <a:p>
            <a:pPr lvl="0" algn="just" rtl="1">
              <a:defRPr/>
            </a:pPr>
            <a:r>
              <a:rPr lang="ar-DZ" sz="3200" b="1" kern="0" dirty="0">
                <a:solidFill>
                  <a:srgbClr val="9B6BF2">
                    <a:lumMod val="10000"/>
                  </a:srgbClr>
                </a:solidFill>
              </a:rPr>
              <a:t>- إرسال البريد الالكتروني لمستخدمي الانترنيت حول </a:t>
            </a:r>
            <a:r>
              <a:rPr lang="ar-DZ" sz="3200" b="1" kern="0" dirty="0">
                <a:solidFill>
                  <a:srgbClr val="FF0000"/>
                </a:solidFill>
              </a:rPr>
              <a:t>مبادرات الشباب المجتمعية.</a:t>
            </a:r>
          </a:p>
          <a:p>
            <a:pPr lvl="0" algn="just" rtl="1">
              <a:defRPr/>
            </a:pPr>
            <a:r>
              <a:rPr lang="ar-DZ" sz="3200" b="1" kern="0" dirty="0">
                <a:solidFill>
                  <a:srgbClr val="9B6BF2">
                    <a:lumMod val="10000"/>
                  </a:srgbClr>
                </a:solidFill>
              </a:rPr>
              <a:t>- الاتصال بوسائل الإعلام ل</a:t>
            </a:r>
            <a:r>
              <a:rPr lang="ar-DZ" sz="3200" b="1" kern="0" dirty="0">
                <a:solidFill>
                  <a:srgbClr val="FF0000"/>
                </a:solidFill>
              </a:rPr>
              <a:t>نشر</a:t>
            </a:r>
            <a:r>
              <a:rPr lang="ar-DZ" sz="3200" b="1" kern="0" dirty="0">
                <a:solidFill>
                  <a:srgbClr val="9B6BF2">
                    <a:lumMod val="10000"/>
                  </a:srgbClr>
                </a:solidFill>
              </a:rPr>
              <a:t> </a:t>
            </a:r>
            <a:r>
              <a:rPr lang="ar-DZ" sz="3200" b="1" kern="0" dirty="0">
                <a:solidFill>
                  <a:srgbClr val="FF0000"/>
                </a:solidFill>
              </a:rPr>
              <a:t>حملات الشباب ضد السلوكات المضادة للمجتمع.</a:t>
            </a:r>
          </a:p>
        </p:txBody>
      </p:sp>
    </p:spTree>
    <p:extLst>
      <p:ext uri="{BB962C8B-B14F-4D97-AF65-F5344CB8AC3E}">
        <p14:creationId xmlns:p14="http://schemas.microsoft.com/office/powerpoint/2010/main" val="268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110360"/>
            <a:ext cx="10552822" cy="6968359"/>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3200" b="1" kern="0" dirty="0">
                <a:solidFill>
                  <a:srgbClr val="9B6BF2">
                    <a:lumMod val="10000"/>
                  </a:srgbClr>
                </a:solidFill>
              </a:rPr>
              <a:t>- تنفيذ </a:t>
            </a:r>
            <a:r>
              <a:rPr lang="ar-DZ" sz="3200" b="1" kern="0" dirty="0">
                <a:solidFill>
                  <a:srgbClr val="FF0000"/>
                </a:solidFill>
              </a:rPr>
              <a:t>استراتيجيات الوقاية والتدخل </a:t>
            </a:r>
            <a:r>
              <a:rPr lang="ar-DZ" sz="3200" b="1" kern="0" dirty="0">
                <a:solidFill>
                  <a:srgbClr val="9B6BF2">
                    <a:lumMod val="10000"/>
                  </a:srgbClr>
                </a:solidFill>
              </a:rPr>
              <a:t>التي ترتكز على تنمية الشباب.</a:t>
            </a:r>
          </a:p>
          <a:p>
            <a:pPr lvl="0" algn="just" rtl="1">
              <a:defRPr/>
            </a:pPr>
            <a:r>
              <a:rPr lang="ar-DZ" sz="3200" b="1" kern="0" dirty="0">
                <a:solidFill>
                  <a:srgbClr val="9B6BF2">
                    <a:lumMod val="10000"/>
                  </a:srgbClr>
                </a:solidFill>
              </a:rPr>
              <a:t>- </a:t>
            </a:r>
            <a:r>
              <a:rPr lang="ar-DZ" sz="3200" b="1" kern="0" dirty="0">
                <a:solidFill>
                  <a:srgbClr val="FF0000"/>
                </a:solidFill>
              </a:rPr>
              <a:t>إشراك الأسرة </a:t>
            </a:r>
            <a:r>
              <a:rPr lang="ar-DZ" sz="3200" b="1" kern="0" dirty="0">
                <a:solidFill>
                  <a:srgbClr val="9B6BF2">
                    <a:lumMod val="10000"/>
                  </a:srgbClr>
                </a:solidFill>
              </a:rPr>
              <a:t>كطرف مهم في عملية التقدير والتدخل، وأن يسعى لفهم وإدراك وجهة نظر الأسرة والاحتياجات والحلول الممكنة التي تطرحها لمواجهة مشكلات الشباب.</a:t>
            </a:r>
          </a:p>
          <a:p>
            <a:pPr lvl="0" algn="just" rtl="1">
              <a:defRPr/>
            </a:pPr>
            <a:r>
              <a:rPr lang="ar-DZ" sz="3200" b="1" kern="0" dirty="0">
                <a:solidFill>
                  <a:srgbClr val="9B6BF2">
                    <a:lumMod val="10000"/>
                  </a:srgbClr>
                </a:solidFill>
              </a:rPr>
              <a:t>- </a:t>
            </a:r>
            <a:r>
              <a:rPr lang="ar-DZ" sz="3200" b="1" kern="0" dirty="0">
                <a:solidFill>
                  <a:srgbClr val="FF0000"/>
                </a:solidFill>
              </a:rPr>
              <a:t>تمكين الشباب على المشاركة </a:t>
            </a:r>
            <a:r>
              <a:rPr lang="ar-DZ" sz="3200" b="1" kern="0" dirty="0">
                <a:solidFill>
                  <a:srgbClr val="9B6BF2">
                    <a:lumMod val="10000"/>
                  </a:srgbClr>
                </a:solidFill>
              </a:rPr>
              <a:t>في صنع القرار، والتركيز على تنمية الوعي النقدي من خلال الكشف عن جذور المشاكل الاجتماعية والقيام بالعمل الاجتماعي نتيجة لهذا الوعي النقدي.</a:t>
            </a:r>
          </a:p>
        </p:txBody>
      </p:sp>
    </p:spTree>
    <p:extLst>
      <p:ext uri="{BB962C8B-B14F-4D97-AF65-F5344CB8AC3E}">
        <p14:creationId xmlns:p14="http://schemas.microsoft.com/office/powerpoint/2010/main" val="3463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110360"/>
            <a:ext cx="10552822" cy="6968359"/>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rtl="1">
              <a:defRPr/>
            </a:pPr>
            <a:r>
              <a:rPr lang="ar-DZ" sz="4000" b="1" kern="0" dirty="0">
                <a:solidFill>
                  <a:srgbClr val="9B6BF2">
                    <a:lumMod val="10000"/>
                  </a:srgbClr>
                </a:solidFill>
              </a:rPr>
              <a:t>ولذا يجب العمل على </a:t>
            </a:r>
            <a:r>
              <a:rPr lang="ar-DZ" sz="4000" b="1" kern="0" dirty="0">
                <a:solidFill>
                  <a:srgbClr val="FF0000"/>
                </a:solidFill>
              </a:rPr>
              <a:t>تنشئة الشباب </a:t>
            </a:r>
            <a:r>
              <a:rPr lang="ar-DZ" sz="4000" b="1" kern="0" dirty="0">
                <a:solidFill>
                  <a:srgbClr val="9B6BF2">
                    <a:lumMod val="10000"/>
                  </a:srgbClr>
                </a:solidFill>
              </a:rPr>
              <a:t>تنشئة اجتماعية كأفراد وكأعضاء في جماعة، أو مجتمع عليهم واجبات اجتماعية نحو غيرهم، ورعاية الشباب وتنشئتهم تسعى لإكسابهم بعض الخصائص كالإيمان بالأهداف المشتركة أي العمل على تغيير الشعور بـ </a:t>
            </a:r>
            <a:r>
              <a:rPr lang="ar-DZ" sz="4000" b="1" kern="0" dirty="0">
                <a:solidFill>
                  <a:srgbClr val="FF0000"/>
                </a:solidFill>
              </a:rPr>
              <a:t>(أنا) </a:t>
            </a:r>
            <a:r>
              <a:rPr lang="ar-DZ" sz="4000" b="1" kern="0" dirty="0">
                <a:solidFill>
                  <a:srgbClr val="9B6BF2">
                    <a:lumMod val="10000"/>
                  </a:srgbClr>
                </a:solidFill>
              </a:rPr>
              <a:t>إلى الشعور بـ </a:t>
            </a:r>
            <a:r>
              <a:rPr lang="ar-DZ" sz="4000" b="1" kern="0" dirty="0">
                <a:solidFill>
                  <a:srgbClr val="FF0000"/>
                </a:solidFill>
              </a:rPr>
              <a:t>(نحن) </a:t>
            </a:r>
            <a:r>
              <a:rPr lang="ar-DZ" sz="4000" b="1" kern="0" dirty="0">
                <a:solidFill>
                  <a:srgbClr val="9B6BF2">
                    <a:lumMod val="10000"/>
                  </a:srgbClr>
                </a:solidFill>
              </a:rPr>
              <a:t>حتى تنتقل بالشباب من </a:t>
            </a:r>
            <a:r>
              <a:rPr lang="ar-DZ" sz="4000" b="1" kern="0" dirty="0">
                <a:solidFill>
                  <a:srgbClr val="FF0000"/>
                </a:solidFill>
              </a:rPr>
              <a:t>التفكير الفردي الأناني </a:t>
            </a:r>
            <a:r>
              <a:rPr lang="ar-DZ" sz="4000" b="1" kern="0" dirty="0">
                <a:solidFill>
                  <a:srgbClr val="9B6BF2">
                    <a:lumMod val="10000"/>
                  </a:srgbClr>
                </a:solidFill>
              </a:rPr>
              <a:t>إلى </a:t>
            </a:r>
            <a:r>
              <a:rPr lang="ar-DZ" sz="4000" b="1" kern="0" dirty="0">
                <a:solidFill>
                  <a:srgbClr val="FF0000"/>
                </a:solidFill>
              </a:rPr>
              <a:t>التفكير الجماعي المتعاون</a:t>
            </a:r>
            <a:r>
              <a:rPr lang="ar-DZ" sz="4000" b="1" kern="0" dirty="0">
                <a:solidFill>
                  <a:srgbClr val="9B6BF2">
                    <a:lumMod val="10000"/>
                  </a:srgbClr>
                </a:solidFill>
              </a:rPr>
              <a:t>، بحيث نصل بهم إلى تحقيق الأهداف المشتركة بين بعضهم وبعض وبينهم وبين المجتمع في صورته الكلية. </a:t>
            </a:r>
            <a:endParaRPr kumimoji="0" lang="ar-DZ" sz="4000" b="1" i="0" u="none" strike="noStrike" kern="0" cap="none" spc="0" normalizeH="0" baseline="0" noProof="0" dirty="0">
              <a:ln>
                <a:noFill/>
              </a:ln>
              <a:solidFill>
                <a:srgbClr val="9B6BF2">
                  <a:lumMod val="10000"/>
                </a:srgbClr>
              </a:solidFill>
              <a:effectLst/>
              <a:uLnTx/>
              <a:uFillTx/>
              <a:latin typeface="Century Gothic"/>
              <a:cs typeface="Arial" panose="020B0604020202020204" pitchFamily="34" charset="0"/>
            </a:endParaRPr>
          </a:p>
        </p:txBody>
      </p:sp>
    </p:spTree>
    <p:extLst>
      <p:ext uri="{BB962C8B-B14F-4D97-AF65-F5344CB8AC3E}">
        <p14:creationId xmlns:p14="http://schemas.microsoft.com/office/powerpoint/2010/main" val="205229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وإلى الإحساس بالحرية الداخلية، وعدم القهر والإحساس بالعدالة وبالديمقراطية الحقة بين الأفراد، وإلى احترام الوقت وتقديره والاستفادة منه، وأنه مع نمو الفرد تحدث العديد من التغيرات في أدواره ومكانته في المجتمع.</a:t>
            </a:r>
            <a:endParaRPr kumimoji="0" lang="ar-DZ" sz="60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3917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7" name="Parchemin : horizontal 6">
            <a:extLst>
              <a:ext uri="{FF2B5EF4-FFF2-40B4-BE49-F238E27FC236}">
                <a16:creationId xmlns:a16="http://schemas.microsoft.com/office/drawing/2014/main" id="{892B7F6B-B4F5-DEE8-DAF6-3574F043081D}"/>
              </a:ext>
            </a:extLst>
          </p:cNvPr>
          <p:cNvSpPr/>
          <p:nvPr/>
        </p:nvSpPr>
        <p:spPr>
          <a:xfrm>
            <a:off x="693682" y="-110360"/>
            <a:ext cx="10552822" cy="6968359"/>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والقدرة على التعاون مع الغير</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وهي قدرة هامة وضرورية لنمو المجتمع ونهوضه ولذلك لابد أن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يدرب</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عليها الشباب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منذ الصغر </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عن طريق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الاشتراك</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 في أنواع متعددة من النشاط الجماعي، والقدرة على الخدمة العامة وممارستها، والقدرة على ممارسة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القيادة </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والتبعية بمعنى تدريب الشباب على أن يكونوا قادة في بعض المواقف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يتحملون المسؤوليات </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ويحرصون على تنفيذها، والقدرة أيضا على </a:t>
            </a:r>
            <a:r>
              <a:rPr kumimoji="0" lang="ar-DZ" sz="4000" b="1" i="0" u="none" strike="noStrike" kern="0" cap="none" spc="0" normalizeH="0" baseline="0" noProof="0" dirty="0">
                <a:ln>
                  <a:noFill/>
                </a:ln>
                <a:solidFill>
                  <a:srgbClr val="FF0000"/>
                </a:solidFill>
                <a:effectLst/>
                <a:uLnTx/>
                <a:uFillTx/>
                <a:latin typeface="Century Gothic"/>
                <a:ea typeface="+mn-ea"/>
                <a:cs typeface="Arial" panose="020B0604020202020204" pitchFamily="34" charset="0"/>
              </a:rPr>
              <a:t>التفكير الواقعي </a:t>
            </a:r>
            <a:r>
              <a:rPr kumimoji="0" lang="ar-DZ" sz="4000" b="1" i="0" u="none" strike="noStrike" kern="0" cap="none" spc="0" normalizeH="0" baseline="0" noProof="0" dirty="0">
                <a:ln>
                  <a:noFill/>
                </a:ln>
                <a:solidFill>
                  <a:srgbClr val="9B6BF2">
                    <a:lumMod val="10000"/>
                  </a:srgbClr>
                </a:solidFill>
                <a:effectLst/>
                <a:uLnTx/>
                <a:uFillTx/>
                <a:latin typeface="Century Gothic"/>
                <a:ea typeface="+mn-ea"/>
                <a:cs typeface="Arial" panose="020B0604020202020204" pitchFamily="34" charset="0"/>
              </a:rPr>
              <a:t>المدرك لحقائق الأمور في مواقف الحياة المختلفة.</a:t>
            </a:r>
          </a:p>
        </p:txBody>
      </p:sp>
    </p:spTree>
    <p:extLst>
      <p:ext uri="{BB962C8B-B14F-4D97-AF65-F5344CB8AC3E}">
        <p14:creationId xmlns:p14="http://schemas.microsoft.com/office/powerpoint/2010/main" val="13005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20" y="357167"/>
            <a:ext cx="7970544" cy="55166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643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à coins arrondis 4"/>
          <p:cNvSpPr/>
          <p:nvPr/>
        </p:nvSpPr>
        <p:spPr>
          <a:xfrm>
            <a:off x="633262" y="598916"/>
            <a:ext cx="10633962" cy="568313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endParaRPr lang="fr-FR" sz="3200" b="1" dirty="0">
              <a:solidFill>
                <a:prstClr val="black"/>
              </a:solidFill>
              <a:latin typeface="Sakkal Majalla" panose="02000000000000000000" pitchFamily="2" charset="-78"/>
              <a:ea typeface="Calibri" panose="020F0502020204030204" pitchFamily="34" charset="0"/>
              <a:cs typeface="(1)Fonts44-Net" pitchFamily="2" charset="-78"/>
            </a:endParaRPr>
          </a:p>
        </p:txBody>
      </p:sp>
      <p:sp>
        <p:nvSpPr>
          <p:cNvPr id="4" name="Flèche vers le bas 3"/>
          <p:cNvSpPr/>
          <p:nvPr/>
        </p:nvSpPr>
        <p:spPr>
          <a:xfrm>
            <a:off x="10567889" y="130600"/>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r"/>
            <a:endParaRPr lang="fr-FR" dirty="0">
              <a:ln w="0"/>
              <a:solidFill>
                <a:prstClr val="black"/>
              </a:solidFill>
              <a:effectLst>
                <a:outerShdw blurRad="38100" dist="19050" dir="2700000" algn="tl" rotWithShape="0">
                  <a:prstClr val="black">
                    <a:alpha val="40000"/>
                  </a:prstClr>
                </a:outerShdw>
              </a:effectLst>
            </a:endParaRPr>
          </a:p>
        </p:txBody>
      </p:sp>
      <p:sp>
        <p:nvSpPr>
          <p:cNvPr id="2" name="Organigramme : Terminateur 1"/>
          <p:cNvSpPr/>
          <p:nvPr/>
        </p:nvSpPr>
        <p:spPr>
          <a:xfrm>
            <a:off x="1208002" y="822961"/>
            <a:ext cx="9835375" cy="180872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6600" b="1" dirty="0">
                <a:solidFill>
                  <a:srgbClr val="FFC000"/>
                </a:solidFill>
                <a:latin typeface="Sakkal Majalla" panose="02000000000000000000" pitchFamily="2" charset="-78"/>
                <a:ea typeface="Calibri" panose="020F0502020204030204" pitchFamily="34" charset="0"/>
                <a:cs typeface="(1)Fonts44-Net" pitchFamily="2" charset="-78"/>
              </a:rPr>
              <a:t>القواعد العامة للملتقى</a:t>
            </a:r>
            <a:endParaRPr lang="fr-FR" sz="6600" b="1" dirty="0">
              <a:solidFill>
                <a:srgbClr val="FFC000"/>
              </a:solidFill>
              <a:latin typeface="Sakkal Majalla" panose="02000000000000000000" pitchFamily="2" charset="-78"/>
              <a:ea typeface="Calibri" panose="020F0502020204030204" pitchFamily="34" charset="0"/>
              <a:cs typeface="(1)Fonts44-Net" pitchFamily="2" charset="-78"/>
            </a:endParaRPr>
          </a:p>
          <a:p>
            <a:pPr algn="ctr"/>
            <a:endParaRPr lang="fr-FR" dirty="0"/>
          </a:p>
        </p:txBody>
      </p:sp>
      <p:sp>
        <p:nvSpPr>
          <p:cNvPr id="6" name="Flèche vers le bas 5"/>
          <p:cNvSpPr/>
          <p:nvPr/>
        </p:nvSpPr>
        <p:spPr>
          <a:xfrm>
            <a:off x="10059283" y="2412856"/>
            <a:ext cx="508605" cy="1113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7052037" y="2650786"/>
            <a:ext cx="512956" cy="892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4378045" y="2650111"/>
            <a:ext cx="505442" cy="2222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1895957" y="2548388"/>
            <a:ext cx="512956" cy="892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Terminateur 13"/>
          <p:cNvSpPr/>
          <p:nvPr/>
        </p:nvSpPr>
        <p:spPr>
          <a:xfrm>
            <a:off x="9144000" y="3542882"/>
            <a:ext cx="2233246" cy="1073723"/>
          </a:xfrm>
          <a:prstGeom prst="flowChartTermina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a:solidFill>
                  <a:srgbClr val="FFC000"/>
                </a:solidFill>
              </a:rPr>
              <a:t>غلق الهاتف</a:t>
            </a:r>
            <a:endParaRPr lang="fr-FR" sz="3600" b="1" dirty="0">
              <a:solidFill>
                <a:srgbClr val="FFC000"/>
              </a:solidFill>
            </a:endParaRPr>
          </a:p>
        </p:txBody>
      </p:sp>
      <p:sp>
        <p:nvSpPr>
          <p:cNvPr id="16" name="Organigramme : Terminateur 15"/>
          <p:cNvSpPr/>
          <p:nvPr/>
        </p:nvSpPr>
        <p:spPr>
          <a:xfrm>
            <a:off x="5649391" y="3583497"/>
            <a:ext cx="3099537" cy="1073723"/>
          </a:xfrm>
          <a:prstGeom prst="flowChartTermina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rgbClr val="FFC000"/>
                </a:solidFill>
              </a:rPr>
              <a:t>احترام الرأي والرأي الآخر</a:t>
            </a:r>
            <a:endParaRPr lang="fr-FR" sz="3200" b="1" dirty="0">
              <a:solidFill>
                <a:srgbClr val="FFC000"/>
              </a:solidFill>
            </a:endParaRPr>
          </a:p>
        </p:txBody>
      </p:sp>
      <p:sp>
        <p:nvSpPr>
          <p:cNvPr id="18" name="Organigramme : Terminateur 17"/>
          <p:cNvSpPr/>
          <p:nvPr/>
        </p:nvSpPr>
        <p:spPr>
          <a:xfrm>
            <a:off x="3890424" y="4891378"/>
            <a:ext cx="2715223" cy="1170341"/>
          </a:xfrm>
          <a:prstGeom prst="flowChartTermina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rgbClr val="FFC000"/>
                </a:solidFill>
              </a:rPr>
              <a:t>استراحة</a:t>
            </a:r>
          </a:p>
          <a:p>
            <a:pPr algn="ctr"/>
            <a:r>
              <a:rPr lang="ar-DZ" sz="3200" b="1" dirty="0">
                <a:solidFill>
                  <a:srgbClr val="FFC000"/>
                </a:solidFill>
              </a:rPr>
              <a:t> 30 دقيقة</a:t>
            </a:r>
            <a:endParaRPr lang="fr-FR" sz="3200" b="1" dirty="0">
              <a:solidFill>
                <a:srgbClr val="FFC000"/>
              </a:solidFill>
            </a:endParaRPr>
          </a:p>
        </p:txBody>
      </p:sp>
      <p:sp>
        <p:nvSpPr>
          <p:cNvPr id="19" name="Organigramme : Terminateur 18"/>
          <p:cNvSpPr/>
          <p:nvPr/>
        </p:nvSpPr>
        <p:spPr>
          <a:xfrm>
            <a:off x="924776" y="3507571"/>
            <a:ext cx="2687365" cy="1073723"/>
          </a:xfrm>
          <a:prstGeom prst="flowChartTermina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rgbClr val="FFC000"/>
                </a:solidFill>
              </a:rPr>
              <a:t>تقديم الأعمال </a:t>
            </a:r>
          </a:p>
          <a:p>
            <a:pPr algn="ctr"/>
            <a:r>
              <a:rPr lang="ar-DZ" sz="3200" b="1" dirty="0">
                <a:solidFill>
                  <a:srgbClr val="FFC000"/>
                </a:solidFill>
              </a:rPr>
              <a:t>في وقتها</a:t>
            </a:r>
            <a:endParaRPr lang="fr-FR" sz="3200" b="1" dirty="0">
              <a:solidFill>
                <a:srgbClr val="FFC000"/>
              </a:solidFill>
            </a:endParaRPr>
          </a:p>
        </p:txBody>
      </p:sp>
    </p:spTree>
    <p:extLst>
      <p:ext uri="{BB962C8B-B14F-4D97-AF65-F5344CB8AC3E}">
        <p14:creationId xmlns:p14="http://schemas.microsoft.com/office/powerpoint/2010/main" val="175588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P spid="18" grpId="0" animBg="1"/>
      <p:bldP spid="1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Rectangle à coins arrondis 4"/>
          <p:cNvSpPr/>
          <p:nvPr/>
        </p:nvSpPr>
        <p:spPr>
          <a:xfrm>
            <a:off x="604739" y="665018"/>
            <a:ext cx="10633962" cy="568313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4800" b="1" dirty="0">
                <a:solidFill>
                  <a:srgbClr val="002060"/>
                </a:solidFill>
                <a:latin typeface="Sakkal Majalla" panose="02000000000000000000" pitchFamily="2" charset="-78"/>
                <a:ea typeface="Calibri" panose="020F0502020204030204" pitchFamily="34" charset="0"/>
                <a:cs typeface="Sakkal Majalla" panose="02000000000000000000" pitchFamily="2" charset="-78"/>
              </a:rPr>
              <a:t>MATRICE SWOT </a:t>
            </a:r>
            <a:r>
              <a:rPr lang="fr-FR" sz="4800" b="1" dirty="0">
                <a:solidFill>
                  <a:srgbClr val="FFFF00"/>
                </a:solidFill>
                <a:latin typeface="Sakkal Majalla" panose="02000000000000000000" pitchFamily="2" charset="-78"/>
                <a:ea typeface="Calibri" panose="020F0502020204030204" pitchFamily="34" charset="0"/>
                <a:cs typeface="Sakkal Majalla" panose="02000000000000000000" pitchFamily="2" charset="-78"/>
              </a:rPr>
              <a:t>(FFOM)</a:t>
            </a:r>
          </a:p>
          <a:p>
            <a:pPr>
              <a:lnSpc>
                <a:spcPct val="107000"/>
              </a:lnSpc>
            </a:pPr>
            <a:r>
              <a:rPr lang="fr-FR" sz="4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a:t>
            </a:r>
            <a:r>
              <a:rPr lang="fr-FR" sz="4800" b="1" dirty="0">
                <a:solidFill>
                  <a:srgbClr val="FFFF00"/>
                </a:solidFill>
                <a:latin typeface="Sakkal Majalla" panose="02000000000000000000" pitchFamily="2" charset="-78"/>
                <a:ea typeface="Calibri" panose="020F0502020204030204" pitchFamily="34" charset="0"/>
                <a:cs typeface="Sakkal Majalla" panose="02000000000000000000" pitchFamily="2" charset="-78"/>
              </a:rPr>
              <a:t>F</a:t>
            </a:r>
            <a:r>
              <a:rPr lang="fr-FR" sz="4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FORCES.</a:t>
            </a:r>
          </a:p>
          <a:p>
            <a:pPr>
              <a:lnSpc>
                <a:spcPct val="107000"/>
              </a:lnSpc>
            </a:pPr>
            <a:r>
              <a:rPr lang="fr-FR" sz="4800" b="1" dirty="0">
                <a:solidFill>
                  <a:srgbClr val="FFFF00"/>
                </a:solidFill>
                <a:latin typeface="Sakkal Majalla" panose="02000000000000000000" pitchFamily="2" charset="-78"/>
                <a:ea typeface="Calibri" panose="020F0502020204030204" pitchFamily="34" charset="0"/>
                <a:cs typeface="Sakkal Majalla" panose="02000000000000000000" pitchFamily="2" charset="-78"/>
              </a:rPr>
              <a:t>          F</a:t>
            </a:r>
            <a:r>
              <a:rPr lang="fr-FR" sz="4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FAIBLESSES.</a:t>
            </a:r>
          </a:p>
          <a:p>
            <a:pPr>
              <a:lnSpc>
                <a:spcPct val="107000"/>
              </a:lnSpc>
            </a:pPr>
            <a:r>
              <a:rPr lang="fr-FR" sz="4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a:t>
            </a:r>
            <a:r>
              <a:rPr lang="fr-FR" sz="4800" b="1" dirty="0">
                <a:solidFill>
                  <a:srgbClr val="FFFF00"/>
                </a:solidFill>
                <a:latin typeface="Sakkal Majalla" panose="02000000000000000000" pitchFamily="2" charset="-78"/>
                <a:ea typeface="Calibri" panose="020F0502020204030204" pitchFamily="34" charset="0"/>
                <a:cs typeface="Sakkal Majalla" panose="02000000000000000000" pitchFamily="2" charset="-78"/>
              </a:rPr>
              <a:t>O</a:t>
            </a:r>
            <a:r>
              <a:rPr lang="fr-FR" sz="4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 OPPORTUNITES.</a:t>
            </a:r>
          </a:p>
          <a:p>
            <a:pPr>
              <a:lnSpc>
                <a:spcPct val="107000"/>
              </a:lnSpc>
            </a:pPr>
            <a:r>
              <a:rPr lang="fr-FR" sz="4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a:t>
            </a:r>
            <a:r>
              <a:rPr lang="fr-FR" sz="4800" b="1" dirty="0">
                <a:solidFill>
                  <a:srgbClr val="FFFF00"/>
                </a:solidFill>
                <a:latin typeface="Sakkal Majalla" panose="02000000000000000000" pitchFamily="2" charset="-78"/>
                <a:ea typeface="Calibri" panose="020F0502020204030204" pitchFamily="34" charset="0"/>
                <a:cs typeface="Sakkal Majalla" panose="02000000000000000000" pitchFamily="2" charset="-78"/>
              </a:rPr>
              <a:t>M</a:t>
            </a:r>
            <a:r>
              <a:rPr lang="fr-FR" sz="4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 MENACES.</a:t>
            </a:r>
          </a:p>
        </p:txBody>
      </p:sp>
      <p:sp>
        <p:nvSpPr>
          <p:cNvPr id="4" name="Flèche vers le bas 3"/>
          <p:cNvSpPr/>
          <p:nvPr/>
        </p:nvSpPr>
        <p:spPr>
          <a:xfrm>
            <a:off x="10567889" y="130600"/>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r"/>
            <a:endParaRPr lang="fr-FR"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28162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503232" y="194249"/>
            <a:ext cx="11033899" cy="603196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fr-FR"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1)Fonts44-Net" pitchFamily="2" charset="-78"/>
            </a:endParaRPr>
          </a:p>
        </p:txBody>
      </p:sp>
      <p:sp>
        <p:nvSpPr>
          <p:cNvPr id="4" name="Flèche vers le bas 3"/>
          <p:cNvSpPr/>
          <p:nvPr/>
        </p:nvSpPr>
        <p:spPr>
          <a:xfrm>
            <a:off x="10567889" y="130600"/>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2" name="Organigramme : Terminateur 1"/>
          <p:cNvSpPr/>
          <p:nvPr/>
        </p:nvSpPr>
        <p:spPr>
          <a:xfrm>
            <a:off x="1312809" y="846921"/>
            <a:ext cx="9016937" cy="1401789"/>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7200" b="1" i="0" u="none" strike="noStrike" kern="1200" cap="none" spc="0" normalizeH="0" baseline="0" noProof="0" dirty="0">
                <a:ln>
                  <a:noFill/>
                </a:ln>
                <a:solidFill>
                  <a:srgbClr val="FFC000"/>
                </a:solidFill>
                <a:effectLst/>
                <a:uLnTx/>
                <a:uFillTx/>
                <a:latin typeface="Urdu Typesetting" panose="03020402040406030203" pitchFamily="66" charset="-78"/>
                <a:ea typeface="Calibri" panose="020F0502020204030204" pitchFamily="34" charset="0"/>
                <a:cs typeface="Urdu Typesetting" panose="03020402040406030203" pitchFamily="66" charset="-78"/>
              </a:rPr>
              <a:t>طرق تسيير اللقاء</a:t>
            </a:r>
            <a:endParaRPr kumimoji="0" lang="fr-FR" sz="7200" b="1" i="0" u="none" strike="noStrike" kern="1200" cap="none" spc="0" normalizeH="0" baseline="0" noProof="0" dirty="0">
              <a:ln>
                <a:noFill/>
              </a:ln>
              <a:solidFill>
                <a:srgbClr val="FFC000"/>
              </a:solidFill>
              <a:effectLst/>
              <a:uLnTx/>
              <a:uFillTx/>
              <a:latin typeface="Urdu Typesetting" panose="03020402040406030203" pitchFamily="66" charset="-78"/>
              <a:ea typeface="Calibri" panose="020F0502020204030204" pitchFamily="34" charset="0"/>
              <a:cs typeface="Urdu Typesetting" panose="03020402040406030203" pitchFamily="66"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 name="Flèche vers le bas 5"/>
          <p:cNvSpPr/>
          <p:nvPr/>
        </p:nvSpPr>
        <p:spPr>
          <a:xfrm>
            <a:off x="9207729" y="2180861"/>
            <a:ext cx="508605" cy="4214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Flèche vers le bas 9"/>
          <p:cNvSpPr/>
          <p:nvPr/>
        </p:nvSpPr>
        <p:spPr>
          <a:xfrm>
            <a:off x="2091635" y="4307673"/>
            <a:ext cx="317278" cy="892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Flèche vers le bas 10"/>
          <p:cNvSpPr/>
          <p:nvPr/>
        </p:nvSpPr>
        <p:spPr>
          <a:xfrm rot="17517979">
            <a:off x="4476545" y="3530260"/>
            <a:ext cx="295860" cy="2222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Flèche vers le bas 11"/>
          <p:cNvSpPr/>
          <p:nvPr/>
        </p:nvSpPr>
        <p:spPr>
          <a:xfrm>
            <a:off x="1895957" y="2130736"/>
            <a:ext cx="512956" cy="1309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Organigramme : Terminateur 13"/>
          <p:cNvSpPr/>
          <p:nvPr/>
        </p:nvSpPr>
        <p:spPr>
          <a:xfrm>
            <a:off x="8763045" y="2555484"/>
            <a:ext cx="2504179" cy="1073723"/>
          </a:xfrm>
          <a:prstGeom prst="flowChartTermina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3600" b="1" i="0" u="none" strike="noStrike" kern="1200" cap="none" spc="0" normalizeH="0" baseline="0" noProof="0" dirty="0">
                <a:ln>
                  <a:noFill/>
                </a:ln>
                <a:solidFill>
                  <a:srgbClr val="FFC000"/>
                </a:solidFill>
                <a:effectLst/>
                <a:uLnTx/>
                <a:uFillTx/>
                <a:latin typeface="Century Gothic"/>
                <a:ea typeface="+mn-ea"/>
                <a:cs typeface="Arial" panose="020B0604020202020204" pitchFamily="34" charset="0"/>
              </a:rPr>
              <a:t>مداخلة عامة</a:t>
            </a:r>
            <a:endParaRPr kumimoji="0" lang="fr-FR" sz="3600" b="1" i="0" u="none" strike="noStrike" kern="1200" cap="none" spc="0" normalizeH="0" baseline="0" noProof="0" dirty="0">
              <a:ln>
                <a:noFill/>
              </a:ln>
              <a:solidFill>
                <a:srgbClr val="FFC000"/>
              </a:solidFill>
              <a:effectLst/>
              <a:uLnTx/>
              <a:uFillTx/>
              <a:latin typeface="Century Gothic"/>
              <a:ea typeface="+mn-ea"/>
              <a:cs typeface="+mn-cs"/>
            </a:endParaRPr>
          </a:p>
        </p:txBody>
      </p:sp>
      <p:sp>
        <p:nvSpPr>
          <p:cNvPr id="16" name="Organigramme : Terminateur 15"/>
          <p:cNvSpPr/>
          <p:nvPr/>
        </p:nvSpPr>
        <p:spPr>
          <a:xfrm>
            <a:off x="602666" y="5179712"/>
            <a:ext cx="3099537" cy="1073723"/>
          </a:xfrm>
          <a:prstGeom prst="flowChartTermina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FFC000"/>
                </a:solidFill>
                <a:effectLst/>
                <a:uLnTx/>
                <a:uFillTx/>
                <a:latin typeface="Century Gothic"/>
                <a:ea typeface="+mn-ea"/>
                <a:cs typeface="+mn-cs"/>
              </a:rPr>
              <a:t>1) التربية</a:t>
            </a:r>
            <a:endParaRPr kumimoji="0" lang="fr-FR" sz="3200" b="1" i="0" u="none" strike="noStrike" kern="1200" cap="none" spc="0" normalizeH="0" baseline="0" noProof="0" dirty="0">
              <a:ln>
                <a:noFill/>
              </a:ln>
              <a:solidFill>
                <a:srgbClr val="FFC000"/>
              </a:solidFill>
              <a:effectLst/>
              <a:uLnTx/>
              <a:uFillTx/>
              <a:latin typeface="Century Gothic"/>
              <a:ea typeface="+mn-ea"/>
              <a:cs typeface="+mn-cs"/>
            </a:endParaRPr>
          </a:p>
        </p:txBody>
      </p:sp>
      <p:sp>
        <p:nvSpPr>
          <p:cNvPr id="19" name="Organigramme : Terminateur 18"/>
          <p:cNvSpPr/>
          <p:nvPr/>
        </p:nvSpPr>
        <p:spPr>
          <a:xfrm>
            <a:off x="924776" y="3413721"/>
            <a:ext cx="2687365" cy="1148433"/>
          </a:xfrm>
          <a:prstGeom prst="flowChartTermina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FFC000"/>
                </a:solidFill>
                <a:effectLst/>
                <a:uLnTx/>
                <a:uFillTx/>
                <a:latin typeface="Century Gothic"/>
                <a:ea typeface="+mn-ea"/>
                <a:cs typeface="Arial" panose="020B0604020202020204" pitchFamily="34" charset="0"/>
              </a:rPr>
              <a:t>الورشة</a:t>
            </a:r>
            <a:endParaRPr kumimoji="0" lang="fr-FR" sz="3200" b="1" i="0" u="none" strike="noStrike" kern="1200" cap="none" spc="0" normalizeH="0" baseline="0" noProof="0" dirty="0">
              <a:ln>
                <a:noFill/>
              </a:ln>
              <a:solidFill>
                <a:srgbClr val="FFC000"/>
              </a:solidFill>
              <a:effectLst/>
              <a:uLnTx/>
              <a:uFillTx/>
              <a:latin typeface="Century Gothic"/>
              <a:ea typeface="+mn-ea"/>
              <a:cs typeface="+mn-cs"/>
            </a:endParaRPr>
          </a:p>
        </p:txBody>
      </p:sp>
      <p:sp>
        <p:nvSpPr>
          <p:cNvPr id="3" name="Organigramme : Terminateur 2">
            <a:extLst>
              <a:ext uri="{FF2B5EF4-FFF2-40B4-BE49-F238E27FC236}">
                <a16:creationId xmlns:a16="http://schemas.microsoft.com/office/drawing/2014/main" id="{9395628D-A5BB-7E54-3C3E-881619E62FDB}"/>
              </a:ext>
            </a:extLst>
          </p:cNvPr>
          <p:cNvSpPr/>
          <p:nvPr/>
        </p:nvSpPr>
        <p:spPr>
          <a:xfrm>
            <a:off x="7213276" y="5129079"/>
            <a:ext cx="3099537" cy="1073723"/>
          </a:xfrm>
          <a:prstGeom prst="flowChartTerminator">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FFC000"/>
                </a:solidFill>
                <a:effectLst/>
                <a:uLnTx/>
                <a:uFillTx/>
                <a:latin typeface="Century Gothic"/>
                <a:ea typeface="+mn-ea"/>
                <a:cs typeface="+mn-cs"/>
              </a:rPr>
              <a:t>3) المواطنة</a:t>
            </a:r>
            <a:endParaRPr kumimoji="0" lang="fr-FR" sz="3200" b="1" i="0" u="none" strike="noStrike" kern="1200" cap="none" spc="0" normalizeH="0" baseline="0" noProof="0" dirty="0">
              <a:ln>
                <a:noFill/>
              </a:ln>
              <a:solidFill>
                <a:srgbClr val="FFC000"/>
              </a:solidFill>
              <a:effectLst/>
              <a:uLnTx/>
              <a:uFillTx/>
              <a:latin typeface="Century Gothic"/>
              <a:ea typeface="+mn-ea"/>
              <a:cs typeface="+mn-cs"/>
            </a:endParaRPr>
          </a:p>
        </p:txBody>
      </p:sp>
      <p:sp>
        <p:nvSpPr>
          <p:cNvPr id="7" name="Organigramme : Terminateur 6">
            <a:extLst>
              <a:ext uri="{FF2B5EF4-FFF2-40B4-BE49-F238E27FC236}">
                <a16:creationId xmlns:a16="http://schemas.microsoft.com/office/drawing/2014/main" id="{30B30993-349D-8C56-B56F-35C046F25F21}"/>
              </a:ext>
            </a:extLst>
          </p:cNvPr>
          <p:cNvSpPr/>
          <p:nvPr/>
        </p:nvSpPr>
        <p:spPr>
          <a:xfrm>
            <a:off x="4076368" y="5140953"/>
            <a:ext cx="3099537" cy="1073723"/>
          </a:xfrm>
          <a:prstGeom prst="flowChartTermina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FFC000"/>
                </a:solidFill>
                <a:effectLst/>
                <a:uLnTx/>
                <a:uFillTx/>
                <a:latin typeface="Century Gothic"/>
                <a:ea typeface="+mn-ea"/>
                <a:cs typeface="+mn-cs"/>
              </a:rPr>
              <a:t>2) الترفيه</a:t>
            </a:r>
            <a:endParaRPr kumimoji="0" lang="fr-FR" sz="3200" b="1" i="0" u="none" strike="noStrike" kern="1200" cap="none" spc="0" normalizeH="0" baseline="0" noProof="0" dirty="0">
              <a:ln>
                <a:noFill/>
              </a:ln>
              <a:solidFill>
                <a:srgbClr val="FFC000"/>
              </a:solidFill>
              <a:effectLst/>
              <a:uLnTx/>
              <a:uFillTx/>
              <a:latin typeface="Century Gothic"/>
              <a:ea typeface="+mn-ea"/>
              <a:cs typeface="+mn-cs"/>
            </a:endParaRPr>
          </a:p>
        </p:txBody>
      </p:sp>
      <p:sp>
        <p:nvSpPr>
          <p:cNvPr id="13" name="Flèche vers le bas 10">
            <a:extLst>
              <a:ext uri="{FF2B5EF4-FFF2-40B4-BE49-F238E27FC236}">
                <a16:creationId xmlns:a16="http://schemas.microsoft.com/office/drawing/2014/main" id="{CC3E856F-94DC-CA55-F803-BB06367BAA87}"/>
              </a:ext>
            </a:extLst>
          </p:cNvPr>
          <p:cNvSpPr/>
          <p:nvPr/>
        </p:nvSpPr>
        <p:spPr>
          <a:xfrm rot="17106830">
            <a:off x="5985820" y="1896006"/>
            <a:ext cx="207570" cy="5029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Rectangle 14">
            <a:extLst>
              <a:ext uri="{FF2B5EF4-FFF2-40B4-BE49-F238E27FC236}">
                <a16:creationId xmlns:a16="http://schemas.microsoft.com/office/drawing/2014/main" id="{087F637E-6877-1B52-5273-DAF64A64D70A}"/>
              </a:ext>
            </a:extLst>
          </p:cNvPr>
          <p:cNvSpPr/>
          <p:nvPr/>
        </p:nvSpPr>
        <p:spPr>
          <a:xfrm>
            <a:off x="4042316" y="2969830"/>
            <a:ext cx="4598492" cy="89209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002060"/>
                </a:solidFill>
                <a:latin typeface="Arabic Typesetting" panose="03020402040406030203" pitchFamily="66" charset="-78"/>
                <a:cs typeface="Arabic Typesetting" panose="03020402040406030203" pitchFamily="66" charset="-78"/>
              </a:rPr>
              <a:t>   </a:t>
            </a:r>
            <a:r>
              <a:rPr lang="ar-DZ" sz="4000" b="1" dirty="0">
                <a:solidFill>
                  <a:srgbClr val="002060"/>
                </a:solidFill>
                <a:latin typeface="Arabic Typesetting" panose="03020402040406030203" pitchFamily="66" charset="-78"/>
                <a:cs typeface="Arabic Typesetting" panose="03020402040406030203" pitchFamily="66" charset="-78"/>
              </a:rPr>
              <a:t>  طريقة التدوير </a:t>
            </a:r>
            <a:r>
              <a:rPr lang="fr-FR" sz="4000" b="1" dirty="0">
                <a:solidFill>
                  <a:srgbClr val="002060"/>
                </a:solidFill>
                <a:latin typeface="Arabic Typesetting" panose="03020402040406030203" pitchFamily="66" charset="-78"/>
                <a:cs typeface="Arabic Typesetting" panose="03020402040406030203" pitchFamily="66" charset="-78"/>
              </a:rPr>
              <a:t>système rotation</a:t>
            </a:r>
          </a:p>
        </p:txBody>
      </p:sp>
      <p:sp>
        <p:nvSpPr>
          <p:cNvPr id="17" name="Flèche vers le bas 11">
            <a:extLst>
              <a:ext uri="{FF2B5EF4-FFF2-40B4-BE49-F238E27FC236}">
                <a16:creationId xmlns:a16="http://schemas.microsoft.com/office/drawing/2014/main" id="{2C59E028-2E7D-D9C5-4ED0-807F7144AE02}"/>
              </a:ext>
            </a:extLst>
          </p:cNvPr>
          <p:cNvSpPr/>
          <p:nvPr/>
        </p:nvSpPr>
        <p:spPr>
          <a:xfrm rot="15853030">
            <a:off x="3702244" y="3236551"/>
            <a:ext cx="184083" cy="533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Flèche vers le bas 5">
            <a:extLst>
              <a:ext uri="{FF2B5EF4-FFF2-40B4-BE49-F238E27FC236}">
                <a16:creationId xmlns:a16="http://schemas.microsoft.com/office/drawing/2014/main" id="{4D7E41F9-EBE0-06BA-1F35-0E6236E9C363}"/>
              </a:ext>
            </a:extLst>
          </p:cNvPr>
          <p:cNvSpPr/>
          <p:nvPr/>
        </p:nvSpPr>
        <p:spPr>
          <a:xfrm>
            <a:off x="9716334" y="3629207"/>
            <a:ext cx="508605" cy="4214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Organigramme : Terminateur 20">
            <a:extLst>
              <a:ext uri="{FF2B5EF4-FFF2-40B4-BE49-F238E27FC236}">
                <a16:creationId xmlns:a16="http://schemas.microsoft.com/office/drawing/2014/main" id="{D825D112-448A-D401-FDBD-2FDEC7466B6C}"/>
              </a:ext>
            </a:extLst>
          </p:cNvPr>
          <p:cNvSpPr/>
          <p:nvPr/>
        </p:nvSpPr>
        <p:spPr>
          <a:xfrm>
            <a:off x="8906933" y="4166068"/>
            <a:ext cx="2360291" cy="1073723"/>
          </a:xfrm>
          <a:prstGeom prst="flowChartTermina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a:noFill/>
                </a:ln>
                <a:solidFill>
                  <a:srgbClr val="002060"/>
                </a:solidFill>
                <a:effectLst/>
                <a:uLnTx/>
                <a:uFillTx/>
                <a:latin typeface="Century Gothic"/>
                <a:ea typeface="+mn-ea"/>
                <a:cs typeface="+mn-cs"/>
              </a:rPr>
              <a:t>مناقشة</a:t>
            </a:r>
            <a:endParaRPr kumimoji="0" lang="fr-FR" sz="3200" b="1" i="0" u="none" strike="noStrike" kern="1200" cap="none" spc="0" normalizeH="0" baseline="0" noProof="0" dirty="0">
              <a:ln>
                <a:noFill/>
              </a:ln>
              <a:solidFill>
                <a:srgbClr val="002060"/>
              </a:solidFill>
              <a:effectLst/>
              <a:uLnTx/>
              <a:uFillTx/>
              <a:latin typeface="Century Gothic"/>
              <a:ea typeface="+mn-ea"/>
              <a:cs typeface="+mn-cs"/>
            </a:endParaRPr>
          </a:p>
        </p:txBody>
      </p:sp>
    </p:spTree>
    <p:extLst>
      <p:ext uri="{BB962C8B-B14F-4D97-AF65-F5344CB8AC3E}">
        <p14:creationId xmlns:p14="http://schemas.microsoft.com/office/powerpoint/2010/main" val="39755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P spid="19" grpId="0" animBg="1"/>
      <p:bldP spid="3" grpId="0" animBg="1"/>
      <p:bldP spid="7" grpId="0" animBg="1"/>
      <p:bldP spid="15"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28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فالترفيه يتميز بأن له نوعية تسمح للشخص بالهروب من ضغوط الحياة اليومية العائلية والعملية بمتطلباتها المختلفة والتي قد تتسبب في زيادة مؤشر القلق والتوتر لدى الأشخاص، ومن المعروف علميا أن التوتر والقلق والإرهاق هي عوامل مساعدة لظهور بعض الأمراض النفسية والجسدية، وعليه فان الأنشطة الترفيهية قد تساعد الشخص في إعادة توازنه وإعطائه شحنة بدنية ونفسية جديدة تساعده على مواجهة حياته، وخبرة تخدم حاجات الأفراد، فالأنشطة التي لا تحقق بعض من هذه المشاعر لا تنجح في تحقيق نتيجة الترفيه التي بدورها تجلب السعادة وتتيح له الفرصة للتعبير عن الذات شريطة أن يكون الشخص حرا من الالتزامات الأساسية التي يقوم بها سواء من دراسته أو مسؤولياته الأسرية أو نحو مجتمعه المحلي.</a:t>
            </a:r>
            <a:endParaRPr kumimoji="0" lang="ar-DZ" sz="48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0983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7095744" y="82296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à coins arrondis 4"/>
          <p:cNvSpPr/>
          <p:nvPr/>
        </p:nvSpPr>
        <p:spPr>
          <a:xfrm>
            <a:off x="726020" y="582488"/>
            <a:ext cx="10633962" cy="568100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ar-DZ"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Sakkal Majalla" panose="02000000000000000000" pitchFamily="2" charset="-78"/>
              </a:rPr>
              <a:t> </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Flèche vers le bas 3"/>
          <p:cNvSpPr/>
          <p:nvPr/>
        </p:nvSpPr>
        <p:spPr>
          <a:xfrm>
            <a:off x="10569701" y="199897"/>
            <a:ext cx="475488" cy="69236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a:ea typeface="+mn-ea"/>
              <a:cs typeface="+mn-cs"/>
            </a:endParaRPr>
          </a:p>
        </p:txBody>
      </p:sp>
      <p:sp>
        <p:nvSpPr>
          <p:cNvPr id="3" name="Rectangle à coins arrondis 2"/>
          <p:cNvSpPr/>
          <p:nvPr/>
        </p:nvSpPr>
        <p:spPr>
          <a:xfrm>
            <a:off x="1238836" y="919350"/>
            <a:ext cx="9568609" cy="5115690"/>
          </a:xfrm>
          <a:prstGeom prst="roundRec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40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rPr>
              <a:t>فمرافق الترفيه أنشأت خصيصا لرعاية الشباب، بحيث توفر لهم الظروف المناسبة لتنمية ملكاتهم من خلال ممارستهم للأنشطة الترفيهية المختلفة وتتيح للشباب ممارسة نشاطه في سهولة ويسر بهدف تحقيق المواطنة الصالحة دون تحديد أو تخصص لنوع معين من النشاط لفئة بعينها من المواطنين، وخلق منه مواطن صالح ذو شخصية متكاملة وتيسير سبل ممارسة النشاط.</a:t>
            </a:r>
            <a:endParaRPr kumimoji="0" lang="ar-DZ" sz="6600" b="1" i="0" u="none" strike="noStrike" kern="0" cap="none" spc="0" normalizeH="0" baseline="0" noProof="0" dirty="0">
              <a:ln>
                <a:noFill/>
              </a:ln>
              <a:solidFill>
                <a:srgbClr val="9B6BF2">
                  <a:lumMod val="1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8318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3_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8_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6153</TotalTime>
  <Words>3488</Words>
  <Application>Microsoft Office PowerPoint</Application>
  <PresentationFormat>Grand écran</PresentationFormat>
  <Paragraphs>296</Paragraphs>
  <Slides>74</Slides>
  <Notes>3</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74</vt:i4>
      </vt:variant>
    </vt:vector>
  </HeadingPairs>
  <TitlesOfParts>
    <vt:vector size="88" baseType="lpstr">
      <vt:lpstr>Arabic Typesetting</vt:lpstr>
      <vt:lpstr>Arial</vt:lpstr>
      <vt:lpstr>Calibri</vt:lpstr>
      <vt:lpstr>Calibri Light</vt:lpstr>
      <vt:lpstr>Century Gothic</vt:lpstr>
      <vt:lpstr>Sakkal Majalla</vt:lpstr>
      <vt:lpstr>Times New Roman</vt:lpstr>
      <vt:lpstr>Urdu Typesetting</vt:lpstr>
      <vt:lpstr>Wingdings</vt:lpstr>
      <vt:lpstr>Wingdings 3</vt:lpstr>
      <vt:lpstr>Yakout Linotype Light</vt:lpstr>
      <vt:lpstr>Direction Ion</vt:lpstr>
      <vt:lpstr>3_Direction Ion</vt:lpstr>
      <vt:lpstr>8_Office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rafik</cp:lastModifiedBy>
  <cp:revision>263</cp:revision>
  <dcterms:created xsi:type="dcterms:W3CDTF">2019-02-15T05:57:35Z</dcterms:created>
  <dcterms:modified xsi:type="dcterms:W3CDTF">2022-11-18T21:23:09Z</dcterms:modified>
</cp:coreProperties>
</file>